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Inter"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0726"/>
    <a:srgbClr val="0C06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009" autoAdjust="0"/>
    <p:restoredTop sz="94610"/>
  </p:normalViewPr>
  <p:slideViewPr>
    <p:cSldViewPr snapToGrid="0" snapToObjects="1">
      <p:cViewPr varScale="1">
        <p:scale>
          <a:sx n="76" d="100"/>
          <a:sy n="76" d="100"/>
        </p:scale>
        <p:origin x="45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173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39823"/>
            <a:ext cx="7556421" cy="1488519"/>
          </a:xfrm>
          <a:prstGeom prst="rect">
            <a:avLst/>
          </a:prstGeom>
          <a:noFill/>
          <a:ln/>
        </p:spPr>
        <p:txBody>
          <a:bodyPr wrap="square" lIns="0" tIns="0" rIns="0" bIns="0" rtlCol="0" anchor="t"/>
          <a:lstStyle/>
          <a:p>
            <a:pPr marL="0" indent="0" algn="l">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Object Detection: A Computer Vision Project</a:t>
            </a:r>
            <a:endParaRPr lang="en-US" sz="4650" dirty="0"/>
          </a:p>
        </p:txBody>
      </p:sp>
      <p:sp>
        <p:nvSpPr>
          <p:cNvPr id="4" name="Text 1"/>
          <p:cNvSpPr/>
          <p:nvPr/>
        </p:nvSpPr>
        <p:spPr>
          <a:xfrm>
            <a:off x="793790" y="3268504"/>
            <a:ext cx="7556421" cy="1814513"/>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Inter" pitchFamily="34" charset="0"/>
                <a:ea typeface="Inter" pitchFamily="34" charset="-122"/>
                <a:cs typeface="Inter" pitchFamily="34" charset="-120"/>
              </a:rPr>
              <a:t>Welcome to our presentation on Object Detection, a key area in computer vision that involves identifying and locating objects within images or videos. This project was developed by Lakshay Gupta, Yash Verma, and Anshuman Mathur under the guidance of Dr. Yajnaseni Dash at Bennett University.</a:t>
            </a:r>
            <a:endParaRPr lang="en-US" sz="1750" dirty="0"/>
          </a:p>
        </p:txBody>
      </p:sp>
      <p:sp>
        <p:nvSpPr>
          <p:cNvPr id="5" name="Text 2"/>
          <p:cNvSpPr/>
          <p:nvPr/>
        </p:nvSpPr>
        <p:spPr>
          <a:xfrm>
            <a:off x="793790" y="5338167"/>
            <a:ext cx="7556421"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Inter" pitchFamily="34" charset="0"/>
                <a:ea typeface="Inter" pitchFamily="34" charset="-122"/>
                <a:cs typeface="Inter" pitchFamily="34" charset="-120"/>
              </a:rPr>
              <a:t>Our system uses deep learning models such as CNN, SVM, and SVM+MobileNet to process visual data, draw bounding boxes around detected objects, and label them accordingly. Join us as we explore the capabilities of object detection models through practical implementation.</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86038"/>
            <a:ext cx="7556421" cy="1488519"/>
          </a:xfrm>
          <a:prstGeom prst="rect">
            <a:avLst/>
          </a:prstGeom>
          <a:noFill/>
          <a:ln/>
        </p:spPr>
        <p:txBody>
          <a:bodyPr wrap="square" lIns="0" tIns="0" rIns="0" bIns="0" rtlCol="0" anchor="t"/>
          <a:lstStyle/>
          <a:p>
            <a:pPr marL="0" indent="0" algn="l">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Project Objectives and Applications</a:t>
            </a:r>
            <a:endParaRPr lang="en-US" sz="4650" dirty="0"/>
          </a:p>
        </p:txBody>
      </p:sp>
      <p:sp>
        <p:nvSpPr>
          <p:cNvPr id="4" name="Shape 1"/>
          <p:cNvSpPr/>
          <p:nvPr/>
        </p:nvSpPr>
        <p:spPr>
          <a:xfrm>
            <a:off x="6280190" y="2769870"/>
            <a:ext cx="510302" cy="510302"/>
          </a:xfrm>
          <a:prstGeom prst="roundRect">
            <a:avLst>
              <a:gd name="adj" fmla="val 18669"/>
            </a:avLst>
          </a:prstGeom>
          <a:solidFill>
            <a:srgbClr val="2F1D63"/>
          </a:solidFill>
          <a:ln w="7620">
            <a:solidFill>
              <a:srgbClr val="48367C"/>
            </a:solidFill>
            <a:prstDash val="solid"/>
          </a:ln>
        </p:spPr>
      </p:sp>
      <p:pic>
        <p:nvPicPr>
          <p:cNvPr id="5" name="Image 1" descr="preencoded.png"/>
          <p:cNvPicPr>
            <a:picLocks noChangeAspect="1"/>
          </p:cNvPicPr>
          <p:nvPr/>
        </p:nvPicPr>
        <p:blipFill>
          <a:blip r:embed="rId4"/>
          <a:stretch>
            <a:fillRect/>
          </a:stretch>
        </p:blipFill>
        <p:spPr>
          <a:xfrm>
            <a:off x="6356747" y="2801779"/>
            <a:ext cx="357188" cy="446484"/>
          </a:xfrm>
          <a:prstGeom prst="rect">
            <a:avLst/>
          </a:prstGeom>
        </p:spPr>
      </p:pic>
      <p:sp>
        <p:nvSpPr>
          <p:cNvPr id="6" name="Text 2"/>
          <p:cNvSpPr/>
          <p:nvPr/>
        </p:nvSpPr>
        <p:spPr>
          <a:xfrm>
            <a:off x="7017306" y="2769870"/>
            <a:ext cx="2927747" cy="744141"/>
          </a:xfrm>
          <a:prstGeom prst="rect">
            <a:avLst/>
          </a:prstGeom>
          <a:noFill/>
          <a:ln/>
        </p:spPr>
        <p:txBody>
          <a:bodyPr wrap="square" lIns="0" tIns="0" rIns="0" bIns="0" rtlCol="0" anchor="t"/>
          <a:lstStyle/>
          <a:p>
            <a:pPr marL="0" indent="0" algn="l">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Build a Reliable Detection Model</a:t>
            </a:r>
            <a:endParaRPr lang="en-US" sz="2300" dirty="0"/>
          </a:p>
        </p:txBody>
      </p:sp>
      <p:sp>
        <p:nvSpPr>
          <p:cNvPr id="7" name="Text 3"/>
          <p:cNvSpPr/>
          <p:nvPr/>
        </p:nvSpPr>
        <p:spPr>
          <a:xfrm>
            <a:off x="7017306" y="3650099"/>
            <a:ext cx="2927747" cy="1814513"/>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Inter" pitchFamily="34" charset="0"/>
                <a:ea typeface="Inter" pitchFamily="34" charset="-122"/>
                <a:cs typeface="Inter" pitchFamily="34" charset="-120"/>
              </a:rPr>
              <a:t>Create an efficient object detection system using traditional ML techniques capable of identifying objects with high accuracy</a:t>
            </a:r>
            <a:endParaRPr lang="en-US" sz="1750" dirty="0"/>
          </a:p>
        </p:txBody>
      </p:sp>
      <p:sp>
        <p:nvSpPr>
          <p:cNvPr id="8" name="Shape 4"/>
          <p:cNvSpPr/>
          <p:nvPr/>
        </p:nvSpPr>
        <p:spPr>
          <a:xfrm>
            <a:off x="10171867" y="2769870"/>
            <a:ext cx="510302" cy="510302"/>
          </a:xfrm>
          <a:prstGeom prst="roundRect">
            <a:avLst>
              <a:gd name="adj" fmla="val 18669"/>
            </a:avLst>
          </a:prstGeom>
          <a:solidFill>
            <a:srgbClr val="2F1D63"/>
          </a:solidFill>
          <a:ln w="7620">
            <a:solidFill>
              <a:srgbClr val="48367C"/>
            </a:solidFill>
            <a:prstDash val="solid"/>
          </a:ln>
        </p:spPr>
      </p:sp>
      <p:pic>
        <p:nvPicPr>
          <p:cNvPr id="9" name="Image 2" descr="preencoded.png"/>
          <p:cNvPicPr>
            <a:picLocks noChangeAspect="1"/>
          </p:cNvPicPr>
          <p:nvPr/>
        </p:nvPicPr>
        <p:blipFill>
          <a:blip r:embed="rId5"/>
          <a:stretch>
            <a:fillRect/>
          </a:stretch>
        </p:blipFill>
        <p:spPr>
          <a:xfrm>
            <a:off x="10248424" y="2801779"/>
            <a:ext cx="357188" cy="446484"/>
          </a:xfrm>
          <a:prstGeom prst="rect">
            <a:avLst/>
          </a:prstGeom>
        </p:spPr>
      </p:pic>
      <p:sp>
        <p:nvSpPr>
          <p:cNvPr id="10" name="Text 5"/>
          <p:cNvSpPr/>
          <p:nvPr/>
        </p:nvSpPr>
        <p:spPr>
          <a:xfrm>
            <a:off x="10908983" y="2769870"/>
            <a:ext cx="2927747" cy="744141"/>
          </a:xfrm>
          <a:prstGeom prst="rect">
            <a:avLst/>
          </a:prstGeom>
          <a:noFill/>
          <a:ln/>
        </p:spPr>
        <p:txBody>
          <a:bodyPr wrap="square" lIns="0" tIns="0" rIns="0" bIns="0" rtlCol="0" anchor="t"/>
          <a:lstStyle/>
          <a:p>
            <a:pPr marL="0" indent="0" algn="l">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Real-world Applications</a:t>
            </a:r>
            <a:endParaRPr lang="en-US" sz="2300" dirty="0"/>
          </a:p>
        </p:txBody>
      </p:sp>
      <p:sp>
        <p:nvSpPr>
          <p:cNvPr id="11" name="Text 6"/>
          <p:cNvSpPr/>
          <p:nvPr/>
        </p:nvSpPr>
        <p:spPr>
          <a:xfrm>
            <a:off x="10908983" y="3650099"/>
            <a:ext cx="2927747" cy="217741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Inter" pitchFamily="34" charset="0"/>
                <a:ea typeface="Inter" pitchFamily="34" charset="-122"/>
                <a:cs typeface="Inter" pitchFamily="34" charset="-120"/>
              </a:rPr>
              <a:t>Develop a robust solution applicable to diverse scenarios such as security surveillance, autonomous vehicles, and inventory management</a:t>
            </a:r>
            <a:endParaRPr lang="en-US" sz="1750" dirty="0"/>
          </a:p>
        </p:txBody>
      </p:sp>
      <p:sp>
        <p:nvSpPr>
          <p:cNvPr id="12" name="Shape 7"/>
          <p:cNvSpPr/>
          <p:nvPr/>
        </p:nvSpPr>
        <p:spPr>
          <a:xfrm>
            <a:off x="6280190" y="6309479"/>
            <a:ext cx="510302" cy="510302"/>
          </a:xfrm>
          <a:prstGeom prst="roundRect">
            <a:avLst>
              <a:gd name="adj" fmla="val 18669"/>
            </a:avLst>
          </a:prstGeom>
          <a:solidFill>
            <a:srgbClr val="2F1D63"/>
          </a:solidFill>
          <a:ln w="7620">
            <a:solidFill>
              <a:srgbClr val="48367C"/>
            </a:solidFill>
            <a:prstDash val="solid"/>
          </a:ln>
        </p:spPr>
      </p:sp>
      <p:pic>
        <p:nvPicPr>
          <p:cNvPr id="13" name="Image 3" descr="preencoded.png"/>
          <p:cNvPicPr>
            <a:picLocks noChangeAspect="1"/>
          </p:cNvPicPr>
          <p:nvPr/>
        </p:nvPicPr>
        <p:blipFill>
          <a:blip r:embed="rId6"/>
          <a:stretch>
            <a:fillRect/>
          </a:stretch>
        </p:blipFill>
        <p:spPr>
          <a:xfrm>
            <a:off x="6356747" y="6341388"/>
            <a:ext cx="357188" cy="446484"/>
          </a:xfrm>
          <a:prstGeom prst="rect">
            <a:avLst/>
          </a:prstGeom>
        </p:spPr>
      </p:pic>
      <p:sp>
        <p:nvSpPr>
          <p:cNvPr id="14" name="Text 8"/>
          <p:cNvSpPr/>
          <p:nvPr/>
        </p:nvSpPr>
        <p:spPr>
          <a:xfrm>
            <a:off x="7017306" y="6309479"/>
            <a:ext cx="4618315" cy="372070"/>
          </a:xfrm>
          <a:prstGeom prst="rect">
            <a:avLst/>
          </a:prstGeom>
          <a:noFill/>
          <a:ln/>
        </p:spPr>
        <p:txBody>
          <a:bodyPr wrap="none" lIns="0" tIns="0" rIns="0" bIns="0" rtlCol="0" anchor="t"/>
          <a:lstStyle/>
          <a:p>
            <a:pPr marL="0" indent="0" algn="l">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Explore Deep Learning Capabilities</a:t>
            </a:r>
            <a:endParaRPr lang="en-US" sz="2300" dirty="0"/>
          </a:p>
        </p:txBody>
      </p:sp>
      <p:sp>
        <p:nvSpPr>
          <p:cNvPr id="15" name="Text 9"/>
          <p:cNvSpPr/>
          <p:nvPr/>
        </p:nvSpPr>
        <p:spPr>
          <a:xfrm>
            <a:off x="7017306" y="6817638"/>
            <a:ext cx="6819305"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Inter" pitchFamily="34" charset="0"/>
                <a:ea typeface="Inter" pitchFamily="34" charset="-122"/>
                <a:cs typeface="Inter" pitchFamily="34" charset="-120"/>
              </a:rPr>
              <a:t>Investigate the effectiveness of various models including CNN, SVM, and hybrid approaches for object detection tasks</a:t>
            </a:r>
            <a:endParaRPr lang="en-US" sz="1750" dirty="0"/>
          </a:p>
        </p:txBody>
      </p:sp>
      <p:sp>
        <p:nvSpPr>
          <p:cNvPr id="16" name="Rectangle 15">
            <a:extLst>
              <a:ext uri="{FF2B5EF4-FFF2-40B4-BE49-F238E27FC236}">
                <a16:creationId xmlns:a16="http://schemas.microsoft.com/office/drawing/2014/main" id="{68BA58DC-9FED-0C95-956D-AED254BF138E}"/>
              </a:ext>
            </a:extLst>
          </p:cNvPr>
          <p:cNvSpPr/>
          <p:nvPr/>
        </p:nvSpPr>
        <p:spPr>
          <a:xfrm>
            <a:off x="12831745" y="7679532"/>
            <a:ext cx="1718268" cy="522514"/>
          </a:xfrm>
          <a:prstGeom prst="rect">
            <a:avLst/>
          </a:prstGeom>
          <a:solidFill>
            <a:srgbClr val="0C0626"/>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rgbClr val="0C0626"/>
              </a:solidFill>
            </a:endParaRP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6760" y="587812"/>
            <a:ext cx="5728454" cy="700207"/>
          </a:xfrm>
          <a:prstGeom prst="rect">
            <a:avLst/>
          </a:prstGeom>
          <a:noFill/>
          <a:ln/>
        </p:spPr>
        <p:txBody>
          <a:bodyPr wrap="none" lIns="0" tIns="0" rIns="0" bIns="0" rtlCol="0" anchor="t"/>
          <a:lstStyle/>
          <a:p>
            <a:pPr marL="0" indent="0" algn="l">
              <a:lnSpc>
                <a:spcPts val="5500"/>
              </a:lnSpc>
              <a:buNone/>
            </a:pPr>
            <a:r>
              <a:rPr lang="en-US" sz="4400" b="1" kern="0" spc="-88" dirty="0">
                <a:solidFill>
                  <a:srgbClr val="FF8AAF"/>
                </a:solidFill>
                <a:latin typeface="Petrona Bold" pitchFamily="34" charset="0"/>
                <a:ea typeface="Petrona Bold" pitchFamily="34" charset="-122"/>
                <a:cs typeface="Petrona Bold" pitchFamily="34" charset="-120"/>
              </a:rPr>
              <a:t>Tools and Technologies</a:t>
            </a:r>
            <a:endParaRPr lang="en-US" sz="4400" dirty="0"/>
          </a:p>
        </p:txBody>
      </p:sp>
      <p:pic>
        <p:nvPicPr>
          <p:cNvPr id="4" name="Image 1" descr="preencoded.png"/>
          <p:cNvPicPr>
            <a:picLocks noChangeAspect="1"/>
          </p:cNvPicPr>
          <p:nvPr/>
        </p:nvPicPr>
        <p:blipFill>
          <a:blip r:embed="rId4"/>
          <a:stretch>
            <a:fillRect/>
          </a:stretch>
        </p:blipFill>
        <p:spPr>
          <a:xfrm>
            <a:off x="746760" y="1645325"/>
            <a:ext cx="416243" cy="416243"/>
          </a:xfrm>
          <a:prstGeom prst="rect">
            <a:avLst/>
          </a:prstGeom>
        </p:spPr>
      </p:pic>
      <p:sp>
        <p:nvSpPr>
          <p:cNvPr id="5" name="Text 1"/>
          <p:cNvSpPr/>
          <p:nvPr/>
        </p:nvSpPr>
        <p:spPr>
          <a:xfrm>
            <a:off x="1376363" y="1608058"/>
            <a:ext cx="1707118" cy="350044"/>
          </a:xfrm>
          <a:prstGeom prst="rect">
            <a:avLst/>
          </a:prstGeom>
          <a:noFill/>
          <a:ln/>
        </p:spPr>
        <p:txBody>
          <a:bodyPr wrap="none" lIns="0" tIns="0" rIns="0" bIns="0" rtlCol="0" anchor="t"/>
          <a:lstStyle/>
          <a:p>
            <a:pPr marL="0" indent="0" algn="l">
              <a:lnSpc>
                <a:spcPts val="2750"/>
              </a:lnSpc>
              <a:buNone/>
            </a:pPr>
            <a:r>
              <a:rPr lang="en-US" sz="2200" b="1" kern="0" spc="-44" dirty="0">
                <a:solidFill>
                  <a:srgbClr val="E0D6DE"/>
                </a:solidFill>
                <a:latin typeface="Petrona Bold" pitchFamily="34" charset="0"/>
                <a:ea typeface="Petrona Bold" pitchFamily="34" charset="-122"/>
                <a:cs typeface="Petrona Bold" pitchFamily="34" charset="-120"/>
              </a:rPr>
              <a:t>Python</a:t>
            </a:r>
            <a:endParaRPr lang="en-US" sz="2200" dirty="0"/>
          </a:p>
        </p:txBody>
      </p:sp>
      <p:sp>
        <p:nvSpPr>
          <p:cNvPr id="6" name="Text 2"/>
          <p:cNvSpPr/>
          <p:nvPr/>
        </p:nvSpPr>
        <p:spPr>
          <a:xfrm>
            <a:off x="1376363" y="2086094"/>
            <a:ext cx="1707118" cy="2389465"/>
          </a:xfrm>
          <a:prstGeom prst="rect">
            <a:avLst/>
          </a:prstGeom>
          <a:noFill/>
          <a:ln/>
        </p:spPr>
        <p:txBody>
          <a:bodyPr wrap="square" lIns="0" tIns="0" rIns="0" bIns="0" rtlCol="0" anchor="t"/>
          <a:lstStyle/>
          <a:p>
            <a:pPr marL="0" indent="0" algn="l">
              <a:lnSpc>
                <a:spcPts val="2650"/>
              </a:lnSpc>
              <a:buNone/>
            </a:pPr>
            <a:r>
              <a:rPr lang="en-US" sz="1650" kern="0" spc="-34" dirty="0">
                <a:solidFill>
                  <a:srgbClr val="E0D6DE"/>
                </a:solidFill>
                <a:latin typeface="Inter" pitchFamily="34" charset="0"/>
                <a:ea typeface="Inter" pitchFamily="34" charset="-122"/>
                <a:cs typeface="Inter" pitchFamily="34" charset="-120"/>
              </a:rPr>
              <a:t>Primary programming language used for implementation and model development</a:t>
            </a:r>
            <a:endParaRPr lang="en-US" sz="1650" dirty="0"/>
          </a:p>
        </p:txBody>
      </p:sp>
      <p:pic>
        <p:nvPicPr>
          <p:cNvPr id="7" name="Image 2" descr="preencoded.png"/>
          <p:cNvPicPr>
            <a:picLocks noChangeAspect="1"/>
          </p:cNvPicPr>
          <p:nvPr/>
        </p:nvPicPr>
        <p:blipFill>
          <a:blip r:embed="rId5"/>
          <a:stretch>
            <a:fillRect/>
          </a:stretch>
        </p:blipFill>
        <p:spPr>
          <a:xfrm>
            <a:off x="3403521" y="1645325"/>
            <a:ext cx="416362" cy="416362"/>
          </a:xfrm>
          <a:prstGeom prst="rect">
            <a:avLst/>
          </a:prstGeom>
        </p:spPr>
      </p:pic>
      <p:sp>
        <p:nvSpPr>
          <p:cNvPr id="8" name="Text 3"/>
          <p:cNvSpPr/>
          <p:nvPr/>
        </p:nvSpPr>
        <p:spPr>
          <a:xfrm>
            <a:off x="4033242" y="1608058"/>
            <a:ext cx="1707118" cy="350044"/>
          </a:xfrm>
          <a:prstGeom prst="rect">
            <a:avLst/>
          </a:prstGeom>
          <a:noFill/>
          <a:ln/>
        </p:spPr>
        <p:txBody>
          <a:bodyPr wrap="none" lIns="0" tIns="0" rIns="0" bIns="0" rtlCol="0" anchor="t"/>
          <a:lstStyle/>
          <a:p>
            <a:pPr marL="0" indent="0" algn="l">
              <a:lnSpc>
                <a:spcPts val="2750"/>
              </a:lnSpc>
              <a:buNone/>
            </a:pPr>
            <a:r>
              <a:rPr lang="en-US" sz="2200" b="1" kern="0" spc="-44" dirty="0">
                <a:solidFill>
                  <a:srgbClr val="E0D6DE"/>
                </a:solidFill>
                <a:latin typeface="Petrona Bold" pitchFamily="34" charset="0"/>
                <a:ea typeface="Petrona Bold" pitchFamily="34" charset="-122"/>
                <a:cs typeface="Petrona Bold" pitchFamily="34" charset="-120"/>
              </a:rPr>
              <a:t>Libraries</a:t>
            </a:r>
            <a:endParaRPr lang="en-US" sz="2200" dirty="0"/>
          </a:p>
        </p:txBody>
      </p:sp>
      <p:sp>
        <p:nvSpPr>
          <p:cNvPr id="9" name="Text 4"/>
          <p:cNvSpPr/>
          <p:nvPr/>
        </p:nvSpPr>
        <p:spPr>
          <a:xfrm>
            <a:off x="4033242" y="2086094"/>
            <a:ext cx="1707118" cy="2048113"/>
          </a:xfrm>
          <a:prstGeom prst="rect">
            <a:avLst/>
          </a:prstGeom>
          <a:noFill/>
          <a:ln/>
        </p:spPr>
        <p:txBody>
          <a:bodyPr wrap="square" lIns="0" tIns="0" rIns="0" bIns="0" rtlCol="0" anchor="t"/>
          <a:lstStyle/>
          <a:p>
            <a:pPr marL="0" indent="0" algn="l">
              <a:lnSpc>
                <a:spcPts val="2650"/>
              </a:lnSpc>
              <a:buNone/>
            </a:pPr>
            <a:r>
              <a:rPr lang="en-US" sz="1650" kern="0" spc="-34" dirty="0">
                <a:solidFill>
                  <a:srgbClr val="E0D6DE"/>
                </a:solidFill>
                <a:latin typeface="Inter" pitchFamily="34" charset="0"/>
                <a:ea typeface="Inter" pitchFamily="34" charset="-122"/>
                <a:cs typeface="Inter" pitchFamily="34" charset="-120"/>
              </a:rPr>
              <a:t>cv2, scikit-learn, PIL, numpy, flask, tensorflow, os, joblib for data processing and model building</a:t>
            </a:r>
            <a:endParaRPr lang="en-US" sz="1650" dirty="0"/>
          </a:p>
        </p:txBody>
      </p:sp>
      <p:pic>
        <p:nvPicPr>
          <p:cNvPr id="10" name="Image 3" descr="preencoded.png"/>
          <p:cNvPicPr>
            <a:picLocks noChangeAspect="1"/>
          </p:cNvPicPr>
          <p:nvPr/>
        </p:nvPicPr>
        <p:blipFill>
          <a:blip r:embed="rId6"/>
          <a:stretch>
            <a:fillRect/>
          </a:stretch>
        </p:blipFill>
        <p:spPr>
          <a:xfrm>
            <a:off x="6060400" y="1645325"/>
            <a:ext cx="416243" cy="416243"/>
          </a:xfrm>
          <a:prstGeom prst="rect">
            <a:avLst/>
          </a:prstGeom>
        </p:spPr>
      </p:pic>
      <p:sp>
        <p:nvSpPr>
          <p:cNvPr id="11" name="Text 5"/>
          <p:cNvSpPr/>
          <p:nvPr/>
        </p:nvSpPr>
        <p:spPr>
          <a:xfrm>
            <a:off x="6690003" y="1608058"/>
            <a:ext cx="1707118" cy="350044"/>
          </a:xfrm>
          <a:prstGeom prst="rect">
            <a:avLst/>
          </a:prstGeom>
          <a:noFill/>
          <a:ln/>
        </p:spPr>
        <p:txBody>
          <a:bodyPr wrap="none" lIns="0" tIns="0" rIns="0" bIns="0" rtlCol="0" anchor="t"/>
          <a:lstStyle/>
          <a:p>
            <a:pPr marL="0" indent="0" algn="l">
              <a:lnSpc>
                <a:spcPts val="2750"/>
              </a:lnSpc>
              <a:buNone/>
            </a:pPr>
            <a:r>
              <a:rPr lang="en-US" sz="2200" b="1" kern="0" spc="-44" dirty="0">
                <a:solidFill>
                  <a:srgbClr val="E0D6DE"/>
                </a:solidFill>
                <a:latin typeface="Petrona Bold" pitchFamily="34" charset="0"/>
                <a:ea typeface="Petrona Bold" pitchFamily="34" charset="-122"/>
                <a:cs typeface="Petrona Bold" pitchFamily="34" charset="-120"/>
              </a:rPr>
              <a:t>ML Models</a:t>
            </a:r>
            <a:endParaRPr lang="en-US" sz="2200" dirty="0"/>
          </a:p>
        </p:txBody>
      </p:sp>
      <p:sp>
        <p:nvSpPr>
          <p:cNvPr id="12" name="Text 6"/>
          <p:cNvSpPr/>
          <p:nvPr/>
        </p:nvSpPr>
        <p:spPr>
          <a:xfrm>
            <a:off x="6690003" y="2086094"/>
            <a:ext cx="1707118" cy="2389465"/>
          </a:xfrm>
          <a:prstGeom prst="rect">
            <a:avLst/>
          </a:prstGeom>
          <a:noFill/>
          <a:ln/>
        </p:spPr>
        <p:txBody>
          <a:bodyPr wrap="square" lIns="0" tIns="0" rIns="0" bIns="0" rtlCol="0" anchor="t"/>
          <a:lstStyle/>
          <a:p>
            <a:pPr marL="0" indent="0" algn="l">
              <a:lnSpc>
                <a:spcPts val="2650"/>
              </a:lnSpc>
              <a:buNone/>
            </a:pPr>
            <a:r>
              <a:rPr lang="en-US" sz="1650" kern="0" spc="-34" dirty="0">
                <a:solidFill>
                  <a:srgbClr val="E0D6DE"/>
                </a:solidFill>
                <a:latin typeface="Inter" pitchFamily="34" charset="0"/>
                <a:ea typeface="Inter" pitchFamily="34" charset="-122"/>
                <a:cs typeface="Inter" pitchFamily="34" charset="-120"/>
              </a:rPr>
              <a:t>CNN, SVM (poly), and SVM+MobileNet for object detection and classification tasks</a:t>
            </a:r>
            <a:endParaRPr lang="en-US" sz="1650" dirty="0"/>
          </a:p>
        </p:txBody>
      </p:sp>
      <p:pic>
        <p:nvPicPr>
          <p:cNvPr id="13" name="Image 4" descr="preencoded.png"/>
          <p:cNvPicPr>
            <a:picLocks noChangeAspect="1"/>
          </p:cNvPicPr>
          <p:nvPr/>
        </p:nvPicPr>
        <p:blipFill>
          <a:blip r:embed="rId7"/>
          <a:stretch>
            <a:fillRect/>
          </a:stretch>
        </p:blipFill>
        <p:spPr>
          <a:xfrm>
            <a:off x="746760" y="5152906"/>
            <a:ext cx="416243" cy="416243"/>
          </a:xfrm>
          <a:prstGeom prst="rect">
            <a:avLst/>
          </a:prstGeom>
        </p:spPr>
      </p:pic>
      <p:sp>
        <p:nvSpPr>
          <p:cNvPr id="14" name="Text 7"/>
          <p:cNvSpPr/>
          <p:nvPr/>
        </p:nvSpPr>
        <p:spPr>
          <a:xfrm>
            <a:off x="1376363" y="5115639"/>
            <a:ext cx="1707118" cy="350044"/>
          </a:xfrm>
          <a:prstGeom prst="rect">
            <a:avLst/>
          </a:prstGeom>
          <a:noFill/>
          <a:ln/>
        </p:spPr>
        <p:txBody>
          <a:bodyPr wrap="none" lIns="0" tIns="0" rIns="0" bIns="0" rtlCol="0" anchor="t"/>
          <a:lstStyle/>
          <a:p>
            <a:pPr marL="0" indent="0" algn="l">
              <a:lnSpc>
                <a:spcPts val="2750"/>
              </a:lnSpc>
              <a:buNone/>
            </a:pPr>
            <a:r>
              <a:rPr lang="en-US" sz="2200" b="1" kern="0" spc="-44" dirty="0">
                <a:solidFill>
                  <a:srgbClr val="E0D6DE"/>
                </a:solidFill>
                <a:latin typeface="Petrona Bold" pitchFamily="34" charset="0"/>
                <a:ea typeface="Petrona Bold" pitchFamily="34" charset="-122"/>
                <a:cs typeface="Petrona Bold" pitchFamily="34" charset="-120"/>
              </a:rPr>
              <a:t>Deployment</a:t>
            </a:r>
            <a:endParaRPr lang="en-US" sz="2200" dirty="0"/>
          </a:p>
        </p:txBody>
      </p:sp>
      <p:sp>
        <p:nvSpPr>
          <p:cNvPr id="15" name="Text 8"/>
          <p:cNvSpPr/>
          <p:nvPr/>
        </p:nvSpPr>
        <p:spPr>
          <a:xfrm>
            <a:off x="1376363" y="5593675"/>
            <a:ext cx="1707118" cy="2048113"/>
          </a:xfrm>
          <a:prstGeom prst="rect">
            <a:avLst/>
          </a:prstGeom>
          <a:noFill/>
          <a:ln/>
        </p:spPr>
        <p:txBody>
          <a:bodyPr wrap="square" lIns="0" tIns="0" rIns="0" bIns="0" rtlCol="0" anchor="t"/>
          <a:lstStyle/>
          <a:p>
            <a:pPr marL="0" indent="0" algn="l">
              <a:lnSpc>
                <a:spcPts val="2650"/>
              </a:lnSpc>
              <a:buNone/>
            </a:pPr>
            <a:r>
              <a:rPr lang="en-US" sz="1650" kern="0" spc="-34" dirty="0">
                <a:solidFill>
                  <a:srgbClr val="E0D6DE"/>
                </a:solidFill>
                <a:latin typeface="Inter" pitchFamily="34" charset="0"/>
                <a:ea typeface="Inter" pitchFamily="34" charset="-122"/>
                <a:cs typeface="Inter" pitchFamily="34" charset="-120"/>
              </a:rPr>
              <a:t>Flask for backend development and HTML for creating a user-friendly interface</a:t>
            </a:r>
            <a:endParaRPr lang="en-US" sz="1650" dirty="0"/>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747957"/>
            <a:ext cx="9008269" cy="744260"/>
          </a:xfrm>
          <a:prstGeom prst="rect">
            <a:avLst/>
          </a:prstGeom>
          <a:noFill/>
          <a:ln/>
        </p:spPr>
        <p:txBody>
          <a:bodyPr wrap="none" lIns="0" tIns="0" rIns="0" bIns="0" rtlCol="0" anchor="t"/>
          <a:lstStyle/>
          <a:p>
            <a:pPr marL="0" indent="0" algn="l">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Data Collection and Preprocessing</a:t>
            </a:r>
            <a:endParaRPr lang="en-US" sz="4650" dirty="0"/>
          </a:p>
        </p:txBody>
      </p:sp>
      <p:sp>
        <p:nvSpPr>
          <p:cNvPr id="3" name="Text 1"/>
          <p:cNvSpPr/>
          <p:nvPr/>
        </p:nvSpPr>
        <p:spPr>
          <a:xfrm>
            <a:off x="793790" y="3059192"/>
            <a:ext cx="2977039" cy="372070"/>
          </a:xfrm>
          <a:prstGeom prst="rect">
            <a:avLst/>
          </a:prstGeom>
          <a:noFill/>
          <a:ln/>
        </p:spPr>
        <p:txBody>
          <a:bodyPr wrap="none" lIns="0" tIns="0" rIns="0" bIns="0" rtlCol="0" anchor="t"/>
          <a:lstStyle/>
          <a:p>
            <a:pPr marL="0" indent="0" algn="l">
              <a:lnSpc>
                <a:spcPts val="2900"/>
              </a:lnSpc>
              <a:buNone/>
            </a:pPr>
            <a:r>
              <a:rPr lang="en-US" sz="2300" b="1" kern="0" spc="-47" dirty="0">
                <a:solidFill>
                  <a:srgbClr val="FF8AAF"/>
                </a:solidFill>
                <a:latin typeface="Petrona Bold" pitchFamily="34" charset="0"/>
                <a:ea typeface="Petrona Bold" pitchFamily="34" charset="-122"/>
                <a:cs typeface="Petrona Bold" pitchFamily="34" charset="-120"/>
              </a:rPr>
              <a:t>CIFAR-10 Dataset</a:t>
            </a:r>
            <a:endParaRPr lang="en-US" sz="2300" dirty="0"/>
          </a:p>
        </p:txBody>
      </p:sp>
      <p:sp>
        <p:nvSpPr>
          <p:cNvPr id="4" name="Text 2"/>
          <p:cNvSpPr/>
          <p:nvPr/>
        </p:nvSpPr>
        <p:spPr>
          <a:xfrm>
            <a:off x="793790" y="3658076"/>
            <a:ext cx="6244709"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Inter" pitchFamily="34" charset="0"/>
                <a:ea typeface="Inter" pitchFamily="34" charset="-122"/>
                <a:cs typeface="Inter" pitchFamily="34" charset="-120"/>
              </a:rPr>
              <a:t>We utilized the CIFAR-10 dataset from the University of Toronto, which contains images divided into 10 distinct categories, creating a balanced and diverse dataset suitable for image classification.</a:t>
            </a:r>
            <a:endParaRPr lang="en-US" sz="1750" dirty="0"/>
          </a:p>
        </p:txBody>
      </p:sp>
      <p:sp>
        <p:nvSpPr>
          <p:cNvPr id="5" name="Text 3"/>
          <p:cNvSpPr/>
          <p:nvPr/>
        </p:nvSpPr>
        <p:spPr>
          <a:xfrm>
            <a:off x="793790" y="5313759"/>
            <a:ext cx="624470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Inter" pitchFamily="34" charset="0"/>
                <a:ea typeface="Inter" pitchFamily="34" charset="-122"/>
                <a:cs typeface="Inter" pitchFamily="34" charset="-120"/>
              </a:rPr>
              <a:t>This comprehensive dataset provided the foundation for training our models to recognize various objects accurately.</a:t>
            </a:r>
            <a:endParaRPr lang="en-US" sz="1750" dirty="0"/>
          </a:p>
        </p:txBody>
      </p:sp>
      <p:sp>
        <p:nvSpPr>
          <p:cNvPr id="6" name="Text 4"/>
          <p:cNvSpPr/>
          <p:nvPr/>
        </p:nvSpPr>
        <p:spPr>
          <a:xfrm>
            <a:off x="7599521" y="3059192"/>
            <a:ext cx="3436858" cy="372070"/>
          </a:xfrm>
          <a:prstGeom prst="rect">
            <a:avLst/>
          </a:prstGeom>
          <a:noFill/>
          <a:ln/>
        </p:spPr>
        <p:txBody>
          <a:bodyPr wrap="none" lIns="0" tIns="0" rIns="0" bIns="0" rtlCol="0" anchor="t"/>
          <a:lstStyle/>
          <a:p>
            <a:pPr marL="0" indent="0" algn="l">
              <a:lnSpc>
                <a:spcPts val="2900"/>
              </a:lnSpc>
              <a:buNone/>
            </a:pPr>
            <a:r>
              <a:rPr lang="en-US" sz="2300" b="1" kern="0" spc="-47" dirty="0">
                <a:solidFill>
                  <a:srgbClr val="FF8AAF"/>
                </a:solidFill>
                <a:latin typeface="Petrona Bold" pitchFamily="34" charset="0"/>
                <a:ea typeface="Petrona Bold" pitchFamily="34" charset="-122"/>
                <a:cs typeface="Petrona Bold" pitchFamily="34" charset="-120"/>
              </a:rPr>
              <a:t>Preprocessing Techniques</a:t>
            </a:r>
            <a:endParaRPr lang="en-US" sz="2300" dirty="0"/>
          </a:p>
        </p:txBody>
      </p:sp>
      <p:sp>
        <p:nvSpPr>
          <p:cNvPr id="7" name="Text 5"/>
          <p:cNvSpPr/>
          <p:nvPr/>
        </p:nvSpPr>
        <p:spPr>
          <a:xfrm>
            <a:off x="7599521" y="3658076"/>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Resizing images to uniform dimensions</a:t>
            </a:r>
            <a:endParaRPr lang="en-US" sz="1750" dirty="0"/>
          </a:p>
        </p:txBody>
      </p:sp>
      <p:sp>
        <p:nvSpPr>
          <p:cNvPr id="8" name="Text 6"/>
          <p:cNvSpPr/>
          <p:nvPr/>
        </p:nvSpPr>
        <p:spPr>
          <a:xfrm>
            <a:off x="7599521" y="4100274"/>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Normalizing pixel values</a:t>
            </a:r>
            <a:endParaRPr lang="en-US" sz="1750" dirty="0"/>
          </a:p>
        </p:txBody>
      </p:sp>
      <p:sp>
        <p:nvSpPr>
          <p:cNvPr id="9" name="Text 7"/>
          <p:cNvSpPr/>
          <p:nvPr/>
        </p:nvSpPr>
        <p:spPr>
          <a:xfrm>
            <a:off x="7599521" y="454247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Formatting labels for training</a:t>
            </a:r>
            <a:endParaRPr lang="en-US" sz="1750" dirty="0"/>
          </a:p>
        </p:txBody>
      </p:sp>
      <p:sp>
        <p:nvSpPr>
          <p:cNvPr id="10" name="Text 8"/>
          <p:cNvSpPr/>
          <p:nvPr/>
        </p:nvSpPr>
        <p:spPr>
          <a:xfrm>
            <a:off x="7599521" y="498467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Data augmentation (flipping, rotation)</a:t>
            </a:r>
            <a:endParaRPr lang="en-US" sz="1750" dirty="0"/>
          </a:p>
        </p:txBody>
      </p:sp>
      <p:sp>
        <p:nvSpPr>
          <p:cNvPr id="11" name="Text 9"/>
          <p:cNvSpPr/>
          <p:nvPr/>
        </p:nvSpPr>
        <p:spPr>
          <a:xfrm>
            <a:off x="7599521" y="5551646"/>
            <a:ext cx="624470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Inter" pitchFamily="34" charset="0"/>
                <a:ea typeface="Inter" pitchFamily="34" charset="-122"/>
                <a:cs typeface="Inter" pitchFamily="34" charset="-120"/>
              </a:rPr>
              <a:t>These techniques improved model robustness and helped extract meaningful features from raw image data.</a:t>
            </a:r>
            <a:endParaRPr lang="en-US" sz="1750" dirty="0"/>
          </a:p>
        </p:txBody>
      </p:sp>
      <p:sp>
        <p:nvSpPr>
          <p:cNvPr id="12" name="Rectangle 11">
            <a:extLst>
              <a:ext uri="{FF2B5EF4-FFF2-40B4-BE49-F238E27FC236}">
                <a16:creationId xmlns:a16="http://schemas.microsoft.com/office/drawing/2014/main" id="{BC4134B4-C4E7-9E07-D1A8-4D53B60CA03E}"/>
              </a:ext>
            </a:extLst>
          </p:cNvPr>
          <p:cNvSpPr/>
          <p:nvPr/>
        </p:nvSpPr>
        <p:spPr>
          <a:xfrm>
            <a:off x="12640826" y="7636747"/>
            <a:ext cx="1919236" cy="522515"/>
          </a:xfrm>
          <a:prstGeom prst="rect">
            <a:avLst/>
          </a:prstGeom>
          <a:solidFill>
            <a:srgbClr val="0C0626"/>
          </a:solidFill>
          <a:ln>
            <a:solidFill>
              <a:srgbClr val="0D072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0D0726"/>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9381" y="597337"/>
            <a:ext cx="5695712" cy="711994"/>
          </a:xfrm>
          <a:prstGeom prst="rect">
            <a:avLst/>
          </a:prstGeom>
          <a:noFill/>
          <a:ln/>
        </p:spPr>
        <p:txBody>
          <a:bodyPr wrap="none" lIns="0" tIns="0" rIns="0" bIns="0" rtlCol="0" anchor="t"/>
          <a:lstStyle/>
          <a:p>
            <a:pPr marL="0" indent="0" algn="l">
              <a:lnSpc>
                <a:spcPts val="5600"/>
              </a:lnSpc>
              <a:buNone/>
            </a:pPr>
            <a:r>
              <a:rPr lang="en-US" sz="4450" b="1" kern="0" spc="-90" dirty="0">
                <a:solidFill>
                  <a:srgbClr val="FF8AAF"/>
                </a:solidFill>
                <a:latin typeface="Petrona Bold" pitchFamily="34" charset="0"/>
                <a:ea typeface="Petrona Bold" pitchFamily="34" charset="-122"/>
                <a:cs typeface="Petrona Bold" pitchFamily="34" charset="-120"/>
              </a:rPr>
              <a:t>Model Development</a:t>
            </a:r>
            <a:endParaRPr lang="en-US" sz="4450" dirty="0"/>
          </a:p>
        </p:txBody>
      </p:sp>
      <p:pic>
        <p:nvPicPr>
          <p:cNvPr id="3" name="Image 0" descr="preencoded.png"/>
          <p:cNvPicPr>
            <a:picLocks noChangeAspect="1"/>
          </p:cNvPicPr>
          <p:nvPr/>
        </p:nvPicPr>
        <p:blipFill>
          <a:blip r:embed="rId3"/>
          <a:stretch>
            <a:fillRect/>
          </a:stretch>
        </p:blipFill>
        <p:spPr>
          <a:xfrm>
            <a:off x="2955488" y="1743194"/>
            <a:ext cx="2163366" cy="1614130"/>
          </a:xfrm>
          <a:prstGeom prst="rect">
            <a:avLst/>
          </a:prstGeom>
        </p:spPr>
      </p:pic>
      <p:pic>
        <p:nvPicPr>
          <p:cNvPr id="4" name="Image 1" descr="preencoded.png"/>
          <p:cNvPicPr>
            <a:picLocks noChangeAspect="1"/>
          </p:cNvPicPr>
          <p:nvPr/>
        </p:nvPicPr>
        <p:blipFill>
          <a:blip r:embed="rId4"/>
          <a:stretch>
            <a:fillRect/>
          </a:stretch>
        </p:blipFill>
        <p:spPr>
          <a:xfrm>
            <a:off x="3884533" y="2569131"/>
            <a:ext cx="305038" cy="381357"/>
          </a:xfrm>
          <a:prstGeom prst="rect">
            <a:avLst/>
          </a:prstGeom>
        </p:spPr>
      </p:pic>
      <p:sp>
        <p:nvSpPr>
          <p:cNvPr id="5" name="Text 1"/>
          <p:cNvSpPr/>
          <p:nvPr/>
        </p:nvSpPr>
        <p:spPr>
          <a:xfrm>
            <a:off x="5335786" y="2133600"/>
            <a:ext cx="2847856" cy="355997"/>
          </a:xfrm>
          <a:prstGeom prst="rect">
            <a:avLst/>
          </a:prstGeom>
          <a:noFill/>
          <a:ln/>
        </p:spPr>
        <p:txBody>
          <a:bodyPr wrap="none" lIns="0" tIns="0" rIns="0" bIns="0" rtlCol="0" anchor="t"/>
          <a:lstStyle/>
          <a:p>
            <a:pPr marL="0" indent="0" algn="l">
              <a:lnSpc>
                <a:spcPts val="2800"/>
              </a:lnSpc>
              <a:buNone/>
            </a:pPr>
            <a:r>
              <a:rPr lang="en-US" sz="2200" b="1" kern="0" spc="-45" dirty="0">
                <a:solidFill>
                  <a:srgbClr val="E0D6DE"/>
                </a:solidFill>
                <a:latin typeface="Petrona Bold" pitchFamily="34" charset="0"/>
                <a:ea typeface="Petrona Bold" pitchFamily="34" charset="-122"/>
                <a:cs typeface="Petrona Bold" pitchFamily="34" charset="-120"/>
              </a:rPr>
              <a:t>CNN</a:t>
            </a:r>
            <a:endParaRPr lang="en-US" sz="2200" dirty="0"/>
          </a:p>
        </p:txBody>
      </p:sp>
      <p:sp>
        <p:nvSpPr>
          <p:cNvPr id="6" name="Text 2"/>
          <p:cNvSpPr/>
          <p:nvPr/>
        </p:nvSpPr>
        <p:spPr>
          <a:xfrm>
            <a:off x="5335786" y="2619732"/>
            <a:ext cx="4298633" cy="347067"/>
          </a:xfrm>
          <a:prstGeom prst="rect">
            <a:avLst/>
          </a:prstGeom>
          <a:noFill/>
          <a:ln/>
        </p:spPr>
        <p:txBody>
          <a:bodyPr wrap="none" lIns="0" tIns="0" rIns="0" bIns="0" rtlCol="0" anchor="t"/>
          <a:lstStyle/>
          <a:p>
            <a:pPr marL="0" indent="0" algn="l">
              <a:lnSpc>
                <a:spcPts val="2700"/>
              </a:lnSpc>
              <a:buNone/>
            </a:pPr>
            <a:r>
              <a:rPr lang="en-US" sz="1700" kern="0" spc="-34" dirty="0">
                <a:solidFill>
                  <a:srgbClr val="E0D6DE"/>
                </a:solidFill>
                <a:latin typeface="Inter" pitchFamily="34" charset="0"/>
                <a:ea typeface="Inter" pitchFamily="34" charset="-122"/>
                <a:cs typeface="Inter" pitchFamily="34" charset="-120"/>
              </a:rPr>
              <a:t>Deep learning model for pattern recognition</a:t>
            </a:r>
            <a:endParaRPr lang="en-US" sz="1700" dirty="0"/>
          </a:p>
        </p:txBody>
      </p:sp>
      <p:sp>
        <p:nvSpPr>
          <p:cNvPr id="7" name="Shape 3"/>
          <p:cNvSpPr/>
          <p:nvPr/>
        </p:nvSpPr>
        <p:spPr>
          <a:xfrm>
            <a:off x="5173028" y="3369112"/>
            <a:ext cx="8643818" cy="15240"/>
          </a:xfrm>
          <a:prstGeom prst="roundRect">
            <a:avLst>
              <a:gd name="adj" fmla="val 597985"/>
            </a:avLst>
          </a:prstGeom>
          <a:solidFill>
            <a:srgbClr val="48367C"/>
          </a:solidFill>
          <a:ln/>
        </p:spPr>
      </p:sp>
      <p:pic>
        <p:nvPicPr>
          <p:cNvPr id="8" name="Image 2" descr="preencoded.png"/>
          <p:cNvPicPr>
            <a:picLocks noChangeAspect="1"/>
          </p:cNvPicPr>
          <p:nvPr/>
        </p:nvPicPr>
        <p:blipFill>
          <a:blip r:embed="rId5"/>
          <a:stretch>
            <a:fillRect/>
          </a:stretch>
        </p:blipFill>
        <p:spPr>
          <a:xfrm>
            <a:off x="1873806" y="3411498"/>
            <a:ext cx="4326731" cy="1614130"/>
          </a:xfrm>
          <a:prstGeom prst="rect">
            <a:avLst/>
          </a:prstGeom>
        </p:spPr>
      </p:pic>
      <p:pic>
        <p:nvPicPr>
          <p:cNvPr id="9" name="Image 3" descr="preencoded.png"/>
          <p:cNvPicPr>
            <a:picLocks noChangeAspect="1"/>
          </p:cNvPicPr>
          <p:nvPr/>
        </p:nvPicPr>
        <p:blipFill>
          <a:blip r:embed="rId6"/>
          <a:stretch>
            <a:fillRect/>
          </a:stretch>
        </p:blipFill>
        <p:spPr>
          <a:xfrm>
            <a:off x="3884652" y="4027884"/>
            <a:ext cx="305038" cy="381357"/>
          </a:xfrm>
          <a:prstGeom prst="rect">
            <a:avLst/>
          </a:prstGeom>
        </p:spPr>
      </p:pic>
      <p:sp>
        <p:nvSpPr>
          <p:cNvPr id="10" name="Text 4"/>
          <p:cNvSpPr/>
          <p:nvPr/>
        </p:nvSpPr>
        <p:spPr>
          <a:xfrm>
            <a:off x="6417469" y="3801904"/>
            <a:ext cx="3138249" cy="355997"/>
          </a:xfrm>
          <a:prstGeom prst="rect">
            <a:avLst/>
          </a:prstGeom>
          <a:noFill/>
          <a:ln/>
        </p:spPr>
        <p:txBody>
          <a:bodyPr wrap="none" lIns="0" tIns="0" rIns="0" bIns="0" rtlCol="0" anchor="t"/>
          <a:lstStyle/>
          <a:p>
            <a:pPr marL="0" indent="0" algn="l">
              <a:lnSpc>
                <a:spcPts val="2800"/>
              </a:lnSpc>
              <a:buNone/>
            </a:pPr>
            <a:r>
              <a:rPr lang="en-US" sz="2200" b="1" kern="0" spc="-45" dirty="0">
                <a:solidFill>
                  <a:srgbClr val="E0D6DE"/>
                </a:solidFill>
                <a:latin typeface="Petrona Bold" pitchFamily="34" charset="0"/>
                <a:ea typeface="Petrona Bold" pitchFamily="34" charset="-122"/>
                <a:cs typeface="Petrona Bold" pitchFamily="34" charset="-120"/>
              </a:rPr>
              <a:t>SVM (Polynomial Kernel)</a:t>
            </a:r>
            <a:endParaRPr lang="en-US" sz="2200" dirty="0"/>
          </a:p>
        </p:txBody>
      </p:sp>
      <p:sp>
        <p:nvSpPr>
          <p:cNvPr id="11" name="Text 5"/>
          <p:cNvSpPr/>
          <p:nvPr/>
        </p:nvSpPr>
        <p:spPr>
          <a:xfrm>
            <a:off x="6417469" y="4288036"/>
            <a:ext cx="4409956" cy="347067"/>
          </a:xfrm>
          <a:prstGeom prst="rect">
            <a:avLst/>
          </a:prstGeom>
          <a:noFill/>
          <a:ln/>
        </p:spPr>
        <p:txBody>
          <a:bodyPr wrap="none" lIns="0" tIns="0" rIns="0" bIns="0" rtlCol="0" anchor="t"/>
          <a:lstStyle/>
          <a:p>
            <a:pPr marL="0" indent="0" algn="l">
              <a:lnSpc>
                <a:spcPts val="2700"/>
              </a:lnSpc>
              <a:buNone/>
            </a:pPr>
            <a:r>
              <a:rPr lang="en-US" sz="1700" kern="0" spc="-34" dirty="0">
                <a:solidFill>
                  <a:srgbClr val="E0D6DE"/>
                </a:solidFill>
                <a:latin typeface="Inter" pitchFamily="34" charset="0"/>
                <a:ea typeface="Inter" pitchFamily="34" charset="-122"/>
                <a:cs typeface="Inter" pitchFamily="34" charset="-120"/>
              </a:rPr>
              <a:t>For non-linearly separable data classification</a:t>
            </a:r>
            <a:endParaRPr lang="en-US" sz="1700" dirty="0"/>
          </a:p>
        </p:txBody>
      </p:sp>
      <p:sp>
        <p:nvSpPr>
          <p:cNvPr id="12" name="Shape 6"/>
          <p:cNvSpPr/>
          <p:nvPr/>
        </p:nvSpPr>
        <p:spPr>
          <a:xfrm>
            <a:off x="6254710" y="5037415"/>
            <a:ext cx="7562136" cy="15240"/>
          </a:xfrm>
          <a:prstGeom prst="roundRect">
            <a:avLst>
              <a:gd name="adj" fmla="val 597985"/>
            </a:avLst>
          </a:prstGeom>
          <a:solidFill>
            <a:srgbClr val="48367C"/>
          </a:solidFill>
          <a:ln/>
        </p:spPr>
      </p:sp>
      <p:pic>
        <p:nvPicPr>
          <p:cNvPr id="13" name="Image 4" descr="preencoded.png"/>
          <p:cNvPicPr>
            <a:picLocks noChangeAspect="1"/>
          </p:cNvPicPr>
          <p:nvPr/>
        </p:nvPicPr>
        <p:blipFill>
          <a:blip r:embed="rId7"/>
          <a:stretch>
            <a:fillRect/>
          </a:stretch>
        </p:blipFill>
        <p:spPr>
          <a:xfrm>
            <a:off x="792123" y="5079802"/>
            <a:ext cx="6490216" cy="1614130"/>
          </a:xfrm>
          <a:prstGeom prst="rect">
            <a:avLst/>
          </a:prstGeom>
        </p:spPr>
      </p:pic>
      <p:pic>
        <p:nvPicPr>
          <p:cNvPr id="14" name="Image 5" descr="preencoded.png"/>
          <p:cNvPicPr>
            <a:picLocks noChangeAspect="1"/>
          </p:cNvPicPr>
          <p:nvPr/>
        </p:nvPicPr>
        <p:blipFill>
          <a:blip r:embed="rId8"/>
          <a:stretch>
            <a:fillRect/>
          </a:stretch>
        </p:blipFill>
        <p:spPr>
          <a:xfrm>
            <a:off x="3884652" y="5696188"/>
            <a:ext cx="305038" cy="381357"/>
          </a:xfrm>
          <a:prstGeom prst="rect">
            <a:avLst/>
          </a:prstGeom>
        </p:spPr>
      </p:pic>
      <p:sp>
        <p:nvSpPr>
          <p:cNvPr id="15" name="Text 7"/>
          <p:cNvSpPr/>
          <p:nvPr/>
        </p:nvSpPr>
        <p:spPr>
          <a:xfrm>
            <a:off x="7499271" y="5296733"/>
            <a:ext cx="3283744" cy="355997"/>
          </a:xfrm>
          <a:prstGeom prst="rect">
            <a:avLst/>
          </a:prstGeom>
          <a:noFill/>
          <a:ln/>
        </p:spPr>
        <p:txBody>
          <a:bodyPr wrap="none" lIns="0" tIns="0" rIns="0" bIns="0" rtlCol="0" anchor="t"/>
          <a:lstStyle/>
          <a:p>
            <a:pPr marL="0" indent="0" algn="l">
              <a:lnSpc>
                <a:spcPts val="2800"/>
              </a:lnSpc>
              <a:buNone/>
            </a:pPr>
            <a:r>
              <a:rPr lang="en-US" sz="2200" b="1" kern="0" spc="-45" dirty="0">
                <a:solidFill>
                  <a:srgbClr val="E0D6DE"/>
                </a:solidFill>
                <a:latin typeface="Petrona Bold" pitchFamily="34" charset="0"/>
                <a:ea typeface="Petrona Bold" pitchFamily="34" charset="-122"/>
                <a:cs typeface="Petrona Bold" pitchFamily="34" charset="-120"/>
              </a:rPr>
              <a:t>MobileNetV2 + SVM (RBF)</a:t>
            </a:r>
            <a:endParaRPr lang="en-US" sz="2200" dirty="0"/>
          </a:p>
        </p:txBody>
      </p:sp>
      <p:sp>
        <p:nvSpPr>
          <p:cNvPr id="16" name="Text 8"/>
          <p:cNvSpPr/>
          <p:nvPr/>
        </p:nvSpPr>
        <p:spPr>
          <a:xfrm>
            <a:off x="7499271" y="5782866"/>
            <a:ext cx="6154817" cy="694134"/>
          </a:xfrm>
          <a:prstGeom prst="rect">
            <a:avLst/>
          </a:prstGeom>
          <a:noFill/>
          <a:ln/>
        </p:spPr>
        <p:txBody>
          <a:bodyPr wrap="square" lIns="0" tIns="0" rIns="0" bIns="0" rtlCol="0" anchor="t"/>
          <a:lstStyle/>
          <a:p>
            <a:pPr marL="0" indent="0" algn="l">
              <a:lnSpc>
                <a:spcPts val="2700"/>
              </a:lnSpc>
              <a:buNone/>
            </a:pPr>
            <a:r>
              <a:rPr lang="en-US" sz="1700" kern="0" spc="-34" dirty="0">
                <a:solidFill>
                  <a:srgbClr val="E0D6DE"/>
                </a:solidFill>
                <a:latin typeface="Inter" pitchFamily="34" charset="0"/>
                <a:ea typeface="Inter" pitchFamily="34" charset="-122"/>
                <a:cs typeface="Inter" pitchFamily="34" charset="-120"/>
              </a:rPr>
              <a:t>Hybrid approach combining efficient feature extraction with strong classification</a:t>
            </a:r>
            <a:endParaRPr lang="en-US" sz="1700" dirty="0"/>
          </a:p>
        </p:txBody>
      </p:sp>
      <p:sp>
        <p:nvSpPr>
          <p:cNvPr id="17" name="Text 9"/>
          <p:cNvSpPr/>
          <p:nvPr/>
        </p:nvSpPr>
        <p:spPr>
          <a:xfrm>
            <a:off x="759381" y="6938010"/>
            <a:ext cx="13111639" cy="694134"/>
          </a:xfrm>
          <a:prstGeom prst="rect">
            <a:avLst/>
          </a:prstGeom>
          <a:noFill/>
          <a:ln/>
        </p:spPr>
        <p:txBody>
          <a:bodyPr wrap="square" lIns="0" tIns="0" rIns="0" bIns="0" rtlCol="0" anchor="t"/>
          <a:lstStyle/>
          <a:p>
            <a:pPr marL="0" indent="0" algn="l">
              <a:lnSpc>
                <a:spcPts val="2700"/>
              </a:lnSpc>
              <a:buNone/>
            </a:pPr>
            <a:r>
              <a:rPr lang="en-US" sz="1700" kern="0" spc="-34" dirty="0">
                <a:solidFill>
                  <a:srgbClr val="E0D6DE"/>
                </a:solidFill>
                <a:latin typeface="Inter" pitchFamily="34" charset="0"/>
                <a:ea typeface="Inter" pitchFamily="34" charset="-122"/>
                <a:cs typeface="Inter" pitchFamily="34" charset="-120"/>
              </a:rPr>
              <a:t>Our approach involved experimenting with multiple models to identify the most effective solution. The CNN provided consistent accuracy, while the hybrid MobileNetV2 + SVM approach offered a balance between efficiency and performance.</a:t>
            </a:r>
            <a:endParaRPr lang="en-US" sz="1700" dirty="0"/>
          </a:p>
        </p:txBody>
      </p:sp>
      <p:sp>
        <p:nvSpPr>
          <p:cNvPr id="18" name="Rectangle 17">
            <a:extLst>
              <a:ext uri="{FF2B5EF4-FFF2-40B4-BE49-F238E27FC236}">
                <a16:creationId xmlns:a16="http://schemas.microsoft.com/office/drawing/2014/main" id="{1EDCE1D3-D5D2-0C53-0AE0-BD1CCCE4EFE1}"/>
              </a:ext>
            </a:extLst>
          </p:cNvPr>
          <p:cNvSpPr/>
          <p:nvPr/>
        </p:nvSpPr>
        <p:spPr>
          <a:xfrm>
            <a:off x="12640826" y="7636747"/>
            <a:ext cx="1919236" cy="522515"/>
          </a:xfrm>
          <a:prstGeom prst="rect">
            <a:avLst/>
          </a:prstGeom>
          <a:solidFill>
            <a:srgbClr val="0C0626"/>
          </a:solidFill>
          <a:ln>
            <a:solidFill>
              <a:srgbClr val="0D072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0D0726"/>
              </a:solidFill>
            </a:endParaRPr>
          </a:p>
        </p:txBody>
      </p:sp>
    </p:spTree>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9825" y="910352"/>
            <a:ext cx="7677150" cy="1375172"/>
          </a:xfrm>
          <a:prstGeom prst="rect">
            <a:avLst/>
          </a:prstGeom>
          <a:noFill/>
          <a:ln/>
        </p:spPr>
        <p:txBody>
          <a:bodyPr wrap="square" lIns="0" tIns="0" rIns="0" bIns="0" rtlCol="0" anchor="t"/>
          <a:lstStyle/>
          <a:p>
            <a:pPr marL="0" indent="0" algn="l">
              <a:lnSpc>
                <a:spcPts val="5400"/>
              </a:lnSpc>
              <a:buNone/>
            </a:pPr>
            <a:r>
              <a:rPr lang="en-US" sz="4300" b="1" kern="0" spc="-87" dirty="0">
                <a:solidFill>
                  <a:srgbClr val="FF8AAF"/>
                </a:solidFill>
                <a:latin typeface="Petrona Bold" pitchFamily="34" charset="0"/>
                <a:ea typeface="Petrona Bold" pitchFamily="34" charset="-122"/>
                <a:cs typeface="Petrona Bold" pitchFamily="34" charset="-120"/>
              </a:rPr>
              <a:t>Deployment and User Experience</a:t>
            </a:r>
            <a:endParaRPr lang="en-US" sz="4300" dirty="0"/>
          </a:p>
        </p:txBody>
      </p:sp>
      <p:sp>
        <p:nvSpPr>
          <p:cNvPr id="4" name="Shape 1"/>
          <p:cNvSpPr/>
          <p:nvPr/>
        </p:nvSpPr>
        <p:spPr>
          <a:xfrm>
            <a:off x="6219825" y="2599849"/>
            <a:ext cx="157163" cy="1140023"/>
          </a:xfrm>
          <a:prstGeom prst="roundRect">
            <a:avLst>
              <a:gd name="adj" fmla="val 56002"/>
            </a:avLst>
          </a:prstGeom>
          <a:solidFill>
            <a:srgbClr val="2F1D63"/>
          </a:solidFill>
          <a:ln w="7620">
            <a:solidFill>
              <a:srgbClr val="48367C"/>
            </a:solidFill>
            <a:prstDash val="solid"/>
          </a:ln>
        </p:spPr>
      </p:sp>
      <p:sp>
        <p:nvSpPr>
          <p:cNvPr id="5" name="Text 2"/>
          <p:cNvSpPr/>
          <p:nvPr/>
        </p:nvSpPr>
        <p:spPr>
          <a:xfrm>
            <a:off x="6691313" y="2599849"/>
            <a:ext cx="3407807" cy="343733"/>
          </a:xfrm>
          <a:prstGeom prst="rect">
            <a:avLst/>
          </a:prstGeom>
          <a:noFill/>
          <a:ln/>
        </p:spPr>
        <p:txBody>
          <a:bodyPr wrap="none" lIns="0" tIns="0" rIns="0" bIns="0" rtlCol="0" anchor="t"/>
          <a:lstStyle/>
          <a:p>
            <a:pPr marL="0" indent="0" algn="l">
              <a:lnSpc>
                <a:spcPts val="2700"/>
              </a:lnSpc>
              <a:buNone/>
            </a:pPr>
            <a:r>
              <a:rPr lang="en-US" sz="2150" b="1" kern="0" spc="-43" dirty="0">
                <a:solidFill>
                  <a:srgbClr val="E0D6DE"/>
                </a:solidFill>
                <a:latin typeface="Petrona Bold" pitchFamily="34" charset="0"/>
                <a:ea typeface="Petrona Bold" pitchFamily="34" charset="-122"/>
                <a:cs typeface="Petrona Bold" pitchFamily="34" charset="-120"/>
              </a:rPr>
              <a:t>Flask Backend Development</a:t>
            </a:r>
            <a:endParaRPr lang="en-US" sz="2150" dirty="0"/>
          </a:p>
        </p:txBody>
      </p:sp>
      <p:sp>
        <p:nvSpPr>
          <p:cNvPr id="6" name="Text 3"/>
          <p:cNvSpPr/>
          <p:nvPr/>
        </p:nvSpPr>
        <p:spPr>
          <a:xfrm>
            <a:off x="6691313" y="3069312"/>
            <a:ext cx="7205663" cy="670560"/>
          </a:xfrm>
          <a:prstGeom prst="rect">
            <a:avLst/>
          </a:prstGeom>
          <a:noFill/>
          <a:ln/>
        </p:spPr>
        <p:txBody>
          <a:bodyPr wrap="square" lIns="0" tIns="0" rIns="0" bIns="0" rtlCol="0" anchor="t"/>
          <a:lstStyle/>
          <a:p>
            <a:pPr marL="0" indent="0" algn="l">
              <a:lnSpc>
                <a:spcPts val="2600"/>
              </a:lnSpc>
              <a:buNone/>
            </a:pPr>
            <a:r>
              <a:rPr lang="en-US" sz="1650" kern="0" spc="-33" dirty="0">
                <a:solidFill>
                  <a:srgbClr val="E0D6DE"/>
                </a:solidFill>
                <a:latin typeface="Inter" pitchFamily="34" charset="0"/>
                <a:ea typeface="Inter" pitchFamily="34" charset="-122"/>
                <a:cs typeface="Inter" pitchFamily="34" charset="-120"/>
              </a:rPr>
              <a:t>We built a robust backend using Flask to load the trained model, handle user inputs, process them efficiently, and return accurate predictions.</a:t>
            </a:r>
            <a:endParaRPr lang="en-US" sz="1650" dirty="0"/>
          </a:p>
        </p:txBody>
      </p:sp>
      <p:sp>
        <p:nvSpPr>
          <p:cNvPr id="7" name="Shape 4"/>
          <p:cNvSpPr/>
          <p:nvPr/>
        </p:nvSpPr>
        <p:spPr>
          <a:xfrm>
            <a:off x="6534150" y="3949422"/>
            <a:ext cx="157163" cy="1475303"/>
          </a:xfrm>
          <a:prstGeom prst="roundRect">
            <a:avLst>
              <a:gd name="adj" fmla="val 56002"/>
            </a:avLst>
          </a:prstGeom>
          <a:solidFill>
            <a:srgbClr val="2F1D63"/>
          </a:solidFill>
          <a:ln w="7620">
            <a:solidFill>
              <a:srgbClr val="48367C"/>
            </a:solidFill>
            <a:prstDash val="solid"/>
          </a:ln>
        </p:spPr>
      </p:sp>
      <p:sp>
        <p:nvSpPr>
          <p:cNvPr id="8" name="Text 5"/>
          <p:cNvSpPr/>
          <p:nvPr/>
        </p:nvSpPr>
        <p:spPr>
          <a:xfrm>
            <a:off x="7005638" y="3949422"/>
            <a:ext cx="3064431" cy="343733"/>
          </a:xfrm>
          <a:prstGeom prst="rect">
            <a:avLst/>
          </a:prstGeom>
          <a:noFill/>
          <a:ln/>
        </p:spPr>
        <p:txBody>
          <a:bodyPr wrap="none" lIns="0" tIns="0" rIns="0" bIns="0" rtlCol="0" anchor="t"/>
          <a:lstStyle/>
          <a:p>
            <a:pPr marL="0" indent="0" algn="l">
              <a:lnSpc>
                <a:spcPts val="2700"/>
              </a:lnSpc>
              <a:buNone/>
            </a:pPr>
            <a:r>
              <a:rPr lang="en-US" sz="2150" b="1" kern="0" spc="-43" dirty="0">
                <a:solidFill>
                  <a:srgbClr val="E0D6DE"/>
                </a:solidFill>
                <a:latin typeface="Petrona Bold" pitchFamily="34" charset="0"/>
                <a:ea typeface="Petrona Bold" pitchFamily="34" charset="-122"/>
                <a:cs typeface="Petrona Bold" pitchFamily="34" charset="-120"/>
              </a:rPr>
              <a:t>HTML Frontend Creation</a:t>
            </a:r>
            <a:endParaRPr lang="en-US" sz="2150" dirty="0"/>
          </a:p>
        </p:txBody>
      </p:sp>
      <p:sp>
        <p:nvSpPr>
          <p:cNvPr id="9" name="Text 6"/>
          <p:cNvSpPr/>
          <p:nvPr/>
        </p:nvSpPr>
        <p:spPr>
          <a:xfrm>
            <a:off x="7005638" y="4418886"/>
            <a:ext cx="6891338" cy="1005840"/>
          </a:xfrm>
          <a:prstGeom prst="rect">
            <a:avLst/>
          </a:prstGeom>
          <a:noFill/>
          <a:ln/>
        </p:spPr>
        <p:txBody>
          <a:bodyPr wrap="square" lIns="0" tIns="0" rIns="0" bIns="0" rtlCol="0" anchor="t"/>
          <a:lstStyle/>
          <a:p>
            <a:pPr marL="0" indent="0" algn="l">
              <a:lnSpc>
                <a:spcPts val="2600"/>
              </a:lnSpc>
              <a:buNone/>
            </a:pPr>
            <a:r>
              <a:rPr lang="en-US" sz="1650" kern="0" spc="-33" dirty="0">
                <a:solidFill>
                  <a:srgbClr val="E0D6DE"/>
                </a:solidFill>
                <a:latin typeface="Inter" pitchFamily="34" charset="0"/>
                <a:ea typeface="Inter" pitchFamily="34" charset="-122"/>
                <a:cs typeface="Inter" pitchFamily="34" charset="-120"/>
              </a:rPr>
              <a:t>A simple yet effective frontend was designed using HTML, allowing users to easily upload images and view detection results in an intuitive interface.</a:t>
            </a:r>
            <a:endParaRPr lang="en-US" sz="1650" dirty="0"/>
          </a:p>
        </p:txBody>
      </p:sp>
      <p:sp>
        <p:nvSpPr>
          <p:cNvPr id="10" name="Shape 7"/>
          <p:cNvSpPr/>
          <p:nvPr/>
        </p:nvSpPr>
        <p:spPr>
          <a:xfrm>
            <a:off x="6848475" y="5634276"/>
            <a:ext cx="157163" cy="1475303"/>
          </a:xfrm>
          <a:prstGeom prst="roundRect">
            <a:avLst>
              <a:gd name="adj" fmla="val 56002"/>
            </a:avLst>
          </a:prstGeom>
          <a:solidFill>
            <a:srgbClr val="2F1D63"/>
          </a:solidFill>
          <a:ln w="7620">
            <a:solidFill>
              <a:srgbClr val="48367C"/>
            </a:solidFill>
            <a:prstDash val="solid"/>
          </a:ln>
        </p:spPr>
      </p:sp>
      <p:sp>
        <p:nvSpPr>
          <p:cNvPr id="11" name="Text 8"/>
          <p:cNvSpPr/>
          <p:nvPr/>
        </p:nvSpPr>
        <p:spPr>
          <a:xfrm>
            <a:off x="7319963" y="5634276"/>
            <a:ext cx="2824163" cy="343733"/>
          </a:xfrm>
          <a:prstGeom prst="rect">
            <a:avLst/>
          </a:prstGeom>
          <a:noFill/>
          <a:ln/>
        </p:spPr>
        <p:txBody>
          <a:bodyPr wrap="none" lIns="0" tIns="0" rIns="0" bIns="0" rtlCol="0" anchor="t"/>
          <a:lstStyle/>
          <a:p>
            <a:pPr marL="0" indent="0" algn="l">
              <a:lnSpc>
                <a:spcPts val="2700"/>
              </a:lnSpc>
              <a:buNone/>
            </a:pPr>
            <a:r>
              <a:rPr lang="en-US" sz="2150" b="1" kern="0" spc="-43" dirty="0">
                <a:solidFill>
                  <a:srgbClr val="E0D6DE"/>
                </a:solidFill>
                <a:latin typeface="Petrona Bold" pitchFamily="34" charset="0"/>
                <a:ea typeface="Petrona Bold" pitchFamily="34" charset="-122"/>
                <a:cs typeface="Petrona Bold" pitchFamily="34" charset="-120"/>
              </a:rPr>
              <a:t>Integration and Testing</a:t>
            </a:r>
            <a:endParaRPr lang="en-US" sz="2150" dirty="0"/>
          </a:p>
        </p:txBody>
      </p:sp>
      <p:sp>
        <p:nvSpPr>
          <p:cNvPr id="12" name="Text 9"/>
          <p:cNvSpPr/>
          <p:nvPr/>
        </p:nvSpPr>
        <p:spPr>
          <a:xfrm>
            <a:off x="7319963" y="6103739"/>
            <a:ext cx="6577013" cy="1005840"/>
          </a:xfrm>
          <a:prstGeom prst="rect">
            <a:avLst/>
          </a:prstGeom>
          <a:noFill/>
          <a:ln/>
        </p:spPr>
        <p:txBody>
          <a:bodyPr wrap="square" lIns="0" tIns="0" rIns="0" bIns="0" rtlCol="0" anchor="t"/>
          <a:lstStyle/>
          <a:p>
            <a:pPr marL="0" indent="0" algn="l">
              <a:lnSpc>
                <a:spcPts val="2600"/>
              </a:lnSpc>
              <a:buNone/>
            </a:pPr>
            <a:r>
              <a:rPr lang="en-US" sz="1650" kern="0" spc="-33" dirty="0">
                <a:solidFill>
                  <a:srgbClr val="E0D6DE"/>
                </a:solidFill>
                <a:latin typeface="Inter" pitchFamily="34" charset="0"/>
                <a:ea typeface="Inter" pitchFamily="34" charset="-122"/>
                <a:cs typeface="Inter" pitchFamily="34" charset="-120"/>
              </a:rPr>
              <a:t>The system was thoroughly tested to ensure seamless interaction between frontend and backend components, providing a smooth user experience even for non-technical users.</a:t>
            </a:r>
            <a:endParaRPr lang="en-US" sz="1650" dirty="0"/>
          </a:p>
        </p:txBody>
      </p:sp>
      <p:sp>
        <p:nvSpPr>
          <p:cNvPr id="13" name="Rectangle 12">
            <a:extLst>
              <a:ext uri="{FF2B5EF4-FFF2-40B4-BE49-F238E27FC236}">
                <a16:creationId xmlns:a16="http://schemas.microsoft.com/office/drawing/2014/main" id="{3782A6EC-3BB9-ECB4-B95B-EE6B9A43A5B7}"/>
              </a:ext>
            </a:extLst>
          </p:cNvPr>
          <p:cNvSpPr/>
          <p:nvPr/>
        </p:nvSpPr>
        <p:spPr>
          <a:xfrm>
            <a:off x="12640826" y="7636747"/>
            <a:ext cx="1919236" cy="522515"/>
          </a:xfrm>
          <a:prstGeom prst="rect">
            <a:avLst/>
          </a:prstGeom>
          <a:solidFill>
            <a:srgbClr val="0C0626"/>
          </a:solidFill>
          <a:ln>
            <a:solidFill>
              <a:srgbClr val="0D072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0D0726"/>
              </a:solidFill>
            </a:endParaRPr>
          </a:p>
        </p:txBody>
      </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916073"/>
            <a:ext cx="6038850" cy="744260"/>
          </a:xfrm>
          <a:prstGeom prst="rect">
            <a:avLst/>
          </a:prstGeom>
          <a:noFill/>
          <a:ln/>
        </p:spPr>
        <p:txBody>
          <a:bodyPr wrap="none" lIns="0" tIns="0" rIns="0" bIns="0" rtlCol="0" anchor="t"/>
          <a:lstStyle/>
          <a:p>
            <a:pPr marL="0" indent="0" algn="l">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Challenges and Results</a:t>
            </a:r>
            <a:endParaRPr lang="en-US" sz="4650" dirty="0"/>
          </a:p>
        </p:txBody>
      </p:sp>
      <p:sp>
        <p:nvSpPr>
          <p:cNvPr id="3" name="Shape 1"/>
          <p:cNvSpPr/>
          <p:nvPr/>
        </p:nvSpPr>
        <p:spPr>
          <a:xfrm>
            <a:off x="793790" y="3000494"/>
            <a:ext cx="4196358" cy="3313033"/>
          </a:xfrm>
          <a:prstGeom prst="roundRect">
            <a:avLst>
              <a:gd name="adj" fmla="val 2876"/>
            </a:avLst>
          </a:prstGeom>
          <a:solidFill>
            <a:srgbClr val="2F1D63"/>
          </a:solidFill>
          <a:ln w="7620">
            <a:solidFill>
              <a:srgbClr val="48367C"/>
            </a:solidFill>
            <a:prstDash val="solid"/>
          </a:ln>
        </p:spPr>
      </p:sp>
      <p:sp>
        <p:nvSpPr>
          <p:cNvPr id="4" name="Text 2"/>
          <p:cNvSpPr/>
          <p:nvPr/>
        </p:nvSpPr>
        <p:spPr>
          <a:xfrm>
            <a:off x="1028224" y="3234928"/>
            <a:ext cx="2977039" cy="372070"/>
          </a:xfrm>
          <a:prstGeom prst="rect">
            <a:avLst/>
          </a:prstGeom>
          <a:noFill/>
          <a:ln/>
        </p:spPr>
        <p:txBody>
          <a:bodyPr wrap="none" lIns="0" tIns="0" rIns="0" bIns="0" rtlCol="0" anchor="t"/>
          <a:lstStyle/>
          <a:p>
            <a:pPr marL="0" indent="0" algn="l">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Challenges Faced</a:t>
            </a:r>
            <a:endParaRPr lang="en-US" sz="2300" dirty="0"/>
          </a:p>
        </p:txBody>
      </p:sp>
      <p:sp>
        <p:nvSpPr>
          <p:cNvPr id="5" name="Text 3"/>
          <p:cNvSpPr/>
          <p:nvPr/>
        </p:nvSpPr>
        <p:spPr>
          <a:xfrm>
            <a:off x="1028224" y="3743087"/>
            <a:ext cx="3727490" cy="725805"/>
          </a:xfrm>
          <a:prstGeom prst="rect">
            <a:avLst/>
          </a:prstGeom>
          <a:noFill/>
          <a:ln/>
        </p:spPr>
        <p:txBody>
          <a:bodyPr wrap="squar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Overfitting in SVM(RBF) + MobileNetV2</a:t>
            </a:r>
            <a:endParaRPr lang="en-US" sz="1750" dirty="0"/>
          </a:p>
        </p:txBody>
      </p:sp>
      <p:sp>
        <p:nvSpPr>
          <p:cNvPr id="6" name="Text 4"/>
          <p:cNvSpPr/>
          <p:nvPr/>
        </p:nvSpPr>
        <p:spPr>
          <a:xfrm>
            <a:off x="1028224" y="4548187"/>
            <a:ext cx="3727490" cy="725805"/>
          </a:xfrm>
          <a:prstGeom prst="rect">
            <a:avLst/>
          </a:prstGeom>
          <a:noFill/>
          <a:ln/>
        </p:spPr>
        <p:txBody>
          <a:bodyPr wrap="squar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Low testing accuracy in SVM(poly) model</a:t>
            </a:r>
            <a:endParaRPr lang="en-US" sz="1750" dirty="0"/>
          </a:p>
        </p:txBody>
      </p:sp>
      <p:sp>
        <p:nvSpPr>
          <p:cNvPr id="7" name="Text 5"/>
          <p:cNvSpPr/>
          <p:nvPr/>
        </p:nvSpPr>
        <p:spPr>
          <a:xfrm>
            <a:off x="1028224" y="5353288"/>
            <a:ext cx="3727490" cy="725805"/>
          </a:xfrm>
          <a:prstGeom prst="rect">
            <a:avLst/>
          </a:prstGeom>
          <a:noFill/>
          <a:ln/>
        </p:spPr>
        <p:txBody>
          <a:bodyPr wrap="squar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Balancing model complexity with performance</a:t>
            </a:r>
            <a:endParaRPr lang="en-US" sz="1750" dirty="0"/>
          </a:p>
        </p:txBody>
      </p:sp>
      <p:sp>
        <p:nvSpPr>
          <p:cNvPr id="8" name="Shape 6"/>
          <p:cNvSpPr/>
          <p:nvPr/>
        </p:nvSpPr>
        <p:spPr>
          <a:xfrm>
            <a:off x="5216962" y="3000494"/>
            <a:ext cx="4196358" cy="3313033"/>
          </a:xfrm>
          <a:prstGeom prst="roundRect">
            <a:avLst>
              <a:gd name="adj" fmla="val 2876"/>
            </a:avLst>
          </a:prstGeom>
          <a:solidFill>
            <a:srgbClr val="2F1D63"/>
          </a:solidFill>
          <a:ln w="7620">
            <a:solidFill>
              <a:srgbClr val="48367C"/>
            </a:solidFill>
            <a:prstDash val="solid"/>
          </a:ln>
        </p:spPr>
      </p:sp>
      <p:sp>
        <p:nvSpPr>
          <p:cNvPr id="9" name="Text 7"/>
          <p:cNvSpPr/>
          <p:nvPr/>
        </p:nvSpPr>
        <p:spPr>
          <a:xfrm>
            <a:off x="5451396" y="3234928"/>
            <a:ext cx="2977039" cy="372070"/>
          </a:xfrm>
          <a:prstGeom prst="rect">
            <a:avLst/>
          </a:prstGeom>
          <a:noFill/>
          <a:ln/>
        </p:spPr>
        <p:txBody>
          <a:bodyPr wrap="none" lIns="0" tIns="0" rIns="0" bIns="0" rtlCol="0" anchor="t"/>
          <a:lstStyle/>
          <a:p>
            <a:pPr marL="0" indent="0" algn="l">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Performance Metrics</a:t>
            </a:r>
            <a:endParaRPr lang="en-US" sz="2300" dirty="0"/>
          </a:p>
        </p:txBody>
      </p:sp>
      <p:sp>
        <p:nvSpPr>
          <p:cNvPr id="10" name="Text 8"/>
          <p:cNvSpPr/>
          <p:nvPr/>
        </p:nvSpPr>
        <p:spPr>
          <a:xfrm>
            <a:off x="5451396" y="3743087"/>
            <a:ext cx="3727490" cy="725805"/>
          </a:xfrm>
          <a:prstGeom prst="rect">
            <a:avLst/>
          </a:prstGeom>
          <a:noFill/>
          <a:ln/>
        </p:spPr>
        <p:txBody>
          <a:bodyPr wrap="squar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CNN: Highest consistent accuracy</a:t>
            </a:r>
            <a:endParaRPr lang="en-US" sz="1750" dirty="0"/>
          </a:p>
        </p:txBody>
      </p:sp>
      <p:sp>
        <p:nvSpPr>
          <p:cNvPr id="11" name="Text 9"/>
          <p:cNvSpPr/>
          <p:nvPr/>
        </p:nvSpPr>
        <p:spPr>
          <a:xfrm>
            <a:off x="5451396" y="4548187"/>
            <a:ext cx="3727490" cy="362903"/>
          </a:xfrm>
          <a:prstGeom prst="rect">
            <a:avLst/>
          </a:prstGeom>
          <a:noFill/>
          <a:ln/>
        </p:spPr>
        <p:txBody>
          <a:bodyPr wrap="non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SVM: Faster but less accurate</a:t>
            </a:r>
            <a:endParaRPr lang="en-US" sz="1750" dirty="0"/>
          </a:p>
        </p:txBody>
      </p:sp>
      <p:sp>
        <p:nvSpPr>
          <p:cNvPr id="12" name="Text 10"/>
          <p:cNvSpPr/>
          <p:nvPr/>
        </p:nvSpPr>
        <p:spPr>
          <a:xfrm>
            <a:off x="5451396" y="4990386"/>
            <a:ext cx="3727490" cy="725805"/>
          </a:xfrm>
          <a:prstGeom prst="rect">
            <a:avLst/>
          </a:prstGeom>
          <a:noFill/>
          <a:ln/>
        </p:spPr>
        <p:txBody>
          <a:bodyPr wrap="squar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Evaluated using accuracy and validation graphs</a:t>
            </a:r>
            <a:endParaRPr lang="en-US" sz="1750" dirty="0"/>
          </a:p>
        </p:txBody>
      </p:sp>
      <p:sp>
        <p:nvSpPr>
          <p:cNvPr id="13" name="Shape 11"/>
          <p:cNvSpPr/>
          <p:nvPr/>
        </p:nvSpPr>
        <p:spPr>
          <a:xfrm>
            <a:off x="9640133" y="3000494"/>
            <a:ext cx="4196358" cy="3313033"/>
          </a:xfrm>
          <a:prstGeom prst="roundRect">
            <a:avLst>
              <a:gd name="adj" fmla="val 2876"/>
            </a:avLst>
          </a:prstGeom>
          <a:solidFill>
            <a:srgbClr val="2F1D63"/>
          </a:solidFill>
          <a:ln w="7620">
            <a:solidFill>
              <a:srgbClr val="48367C"/>
            </a:solidFill>
            <a:prstDash val="solid"/>
          </a:ln>
        </p:spPr>
      </p:sp>
      <p:sp>
        <p:nvSpPr>
          <p:cNvPr id="14" name="Text 12"/>
          <p:cNvSpPr/>
          <p:nvPr/>
        </p:nvSpPr>
        <p:spPr>
          <a:xfrm>
            <a:off x="9874568" y="3234928"/>
            <a:ext cx="2977039" cy="372070"/>
          </a:xfrm>
          <a:prstGeom prst="rect">
            <a:avLst/>
          </a:prstGeom>
          <a:noFill/>
          <a:ln/>
        </p:spPr>
        <p:txBody>
          <a:bodyPr wrap="none" lIns="0" tIns="0" rIns="0" bIns="0" rtlCol="0" anchor="t"/>
          <a:lstStyle/>
          <a:p>
            <a:pPr marL="0" indent="0" algn="l">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User Experience</a:t>
            </a:r>
            <a:endParaRPr lang="en-US" sz="2300" dirty="0"/>
          </a:p>
        </p:txBody>
      </p:sp>
      <p:sp>
        <p:nvSpPr>
          <p:cNvPr id="15" name="Text 13"/>
          <p:cNvSpPr/>
          <p:nvPr/>
        </p:nvSpPr>
        <p:spPr>
          <a:xfrm>
            <a:off x="9874568" y="3743087"/>
            <a:ext cx="3727490" cy="362903"/>
          </a:xfrm>
          <a:prstGeom prst="rect">
            <a:avLst/>
          </a:prstGeom>
          <a:noFill/>
          <a:ln/>
        </p:spPr>
        <p:txBody>
          <a:bodyPr wrap="non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Interactive Flask interface</a:t>
            </a:r>
            <a:endParaRPr lang="en-US" sz="1750" dirty="0"/>
          </a:p>
        </p:txBody>
      </p:sp>
      <p:sp>
        <p:nvSpPr>
          <p:cNvPr id="16" name="Text 14"/>
          <p:cNvSpPr/>
          <p:nvPr/>
        </p:nvSpPr>
        <p:spPr>
          <a:xfrm>
            <a:off x="9874568" y="4185285"/>
            <a:ext cx="3727490" cy="725805"/>
          </a:xfrm>
          <a:prstGeom prst="rect">
            <a:avLst/>
          </a:prstGeom>
          <a:noFill/>
          <a:ln/>
        </p:spPr>
        <p:txBody>
          <a:bodyPr wrap="squar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Understandable for non-technical users</a:t>
            </a:r>
            <a:endParaRPr lang="en-US" sz="1750" dirty="0"/>
          </a:p>
        </p:txBody>
      </p:sp>
      <p:sp>
        <p:nvSpPr>
          <p:cNvPr id="17" name="Text 15"/>
          <p:cNvSpPr/>
          <p:nvPr/>
        </p:nvSpPr>
        <p:spPr>
          <a:xfrm>
            <a:off x="9874568" y="4990386"/>
            <a:ext cx="3727490" cy="725805"/>
          </a:xfrm>
          <a:prstGeom prst="rect">
            <a:avLst/>
          </a:prstGeom>
          <a:noFill/>
          <a:ln/>
        </p:spPr>
        <p:txBody>
          <a:bodyPr wrap="square" lIns="0" tIns="0" rIns="0" bIns="0" rtlCol="0" anchor="t"/>
          <a:lstStyle/>
          <a:p>
            <a:pPr marL="342900" indent="-342900" algn="l">
              <a:lnSpc>
                <a:spcPts val="2850"/>
              </a:lnSpc>
              <a:buSzPct val="100000"/>
              <a:buChar char="•"/>
            </a:pPr>
            <a:r>
              <a:rPr lang="en-US" sz="1750" kern="0" spc="-36" dirty="0">
                <a:solidFill>
                  <a:srgbClr val="E0D6DE"/>
                </a:solidFill>
                <a:latin typeface="Inter" pitchFamily="34" charset="0"/>
                <a:ea typeface="Inter" pitchFamily="34" charset="-122"/>
                <a:cs typeface="Inter" pitchFamily="34" charset="-120"/>
              </a:rPr>
              <a:t>Efficient real-time detection capabilities</a:t>
            </a:r>
            <a:endParaRPr lang="en-US" sz="1750" dirty="0"/>
          </a:p>
        </p:txBody>
      </p:sp>
      <p:sp>
        <p:nvSpPr>
          <p:cNvPr id="18" name="Rectangle 17">
            <a:extLst>
              <a:ext uri="{FF2B5EF4-FFF2-40B4-BE49-F238E27FC236}">
                <a16:creationId xmlns:a16="http://schemas.microsoft.com/office/drawing/2014/main" id="{FD5AB34A-E31B-F3ED-31C5-6AF85F59DD09}"/>
              </a:ext>
            </a:extLst>
          </p:cNvPr>
          <p:cNvSpPr/>
          <p:nvPr/>
        </p:nvSpPr>
        <p:spPr>
          <a:xfrm>
            <a:off x="12640826" y="7646795"/>
            <a:ext cx="1919236" cy="522515"/>
          </a:xfrm>
          <a:prstGeom prst="rect">
            <a:avLst/>
          </a:prstGeom>
          <a:solidFill>
            <a:srgbClr val="0C0626"/>
          </a:solidFill>
          <a:ln>
            <a:solidFill>
              <a:srgbClr val="0D072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0D0726"/>
              </a:solidFill>
            </a:endParaRPr>
          </a:p>
        </p:txBody>
      </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6394" y="684848"/>
            <a:ext cx="6218873" cy="634127"/>
          </a:xfrm>
          <a:prstGeom prst="rect">
            <a:avLst/>
          </a:prstGeom>
          <a:noFill/>
          <a:ln/>
        </p:spPr>
        <p:txBody>
          <a:bodyPr wrap="none" lIns="0" tIns="0" rIns="0" bIns="0" rtlCol="0" anchor="t"/>
          <a:lstStyle/>
          <a:p>
            <a:pPr marL="0" indent="0" algn="l">
              <a:lnSpc>
                <a:spcPts val="4950"/>
              </a:lnSpc>
              <a:buNone/>
            </a:pPr>
            <a:r>
              <a:rPr lang="en-US" sz="3950" b="1" kern="0" spc="-80" dirty="0">
                <a:solidFill>
                  <a:srgbClr val="FF8AAF"/>
                </a:solidFill>
                <a:latin typeface="Petrona Bold" pitchFamily="34" charset="0"/>
                <a:ea typeface="Petrona Bold" pitchFamily="34" charset="-122"/>
                <a:cs typeface="Petrona Bold" pitchFamily="34" charset="-120"/>
              </a:rPr>
              <a:t>Learnings and Future Scope</a:t>
            </a:r>
            <a:endParaRPr lang="en-US" sz="3950" dirty="0"/>
          </a:p>
        </p:txBody>
      </p:sp>
      <p:sp>
        <p:nvSpPr>
          <p:cNvPr id="4" name="Shape 1"/>
          <p:cNvSpPr/>
          <p:nvPr/>
        </p:nvSpPr>
        <p:spPr>
          <a:xfrm>
            <a:off x="893802" y="1608892"/>
            <a:ext cx="22860" cy="5935861"/>
          </a:xfrm>
          <a:prstGeom prst="roundRect">
            <a:avLst>
              <a:gd name="adj" fmla="val 355113"/>
            </a:avLst>
          </a:prstGeom>
          <a:solidFill>
            <a:srgbClr val="48367C"/>
          </a:solidFill>
          <a:ln/>
        </p:spPr>
      </p:sp>
      <p:sp>
        <p:nvSpPr>
          <p:cNvPr id="5" name="Shape 2"/>
          <p:cNvSpPr/>
          <p:nvPr/>
        </p:nvSpPr>
        <p:spPr>
          <a:xfrm>
            <a:off x="1088350" y="2032278"/>
            <a:ext cx="579834" cy="22860"/>
          </a:xfrm>
          <a:prstGeom prst="roundRect">
            <a:avLst>
              <a:gd name="adj" fmla="val 355113"/>
            </a:avLst>
          </a:prstGeom>
          <a:solidFill>
            <a:srgbClr val="48367C"/>
          </a:solidFill>
          <a:ln/>
        </p:spPr>
      </p:sp>
      <p:sp>
        <p:nvSpPr>
          <p:cNvPr id="6" name="Shape 3"/>
          <p:cNvSpPr/>
          <p:nvPr/>
        </p:nvSpPr>
        <p:spPr>
          <a:xfrm>
            <a:off x="676394" y="1826300"/>
            <a:ext cx="434816" cy="434816"/>
          </a:xfrm>
          <a:prstGeom prst="roundRect">
            <a:avLst>
              <a:gd name="adj" fmla="val 18670"/>
            </a:avLst>
          </a:prstGeom>
          <a:solidFill>
            <a:srgbClr val="2F1D63"/>
          </a:solidFill>
          <a:ln w="7620">
            <a:solidFill>
              <a:srgbClr val="48367C"/>
            </a:solidFill>
            <a:prstDash val="solid"/>
          </a:ln>
        </p:spPr>
      </p:sp>
      <p:sp>
        <p:nvSpPr>
          <p:cNvPr id="7" name="Text 4"/>
          <p:cNvSpPr/>
          <p:nvPr/>
        </p:nvSpPr>
        <p:spPr>
          <a:xfrm>
            <a:off x="741640" y="1853446"/>
            <a:ext cx="304324" cy="380524"/>
          </a:xfrm>
          <a:prstGeom prst="rect">
            <a:avLst/>
          </a:prstGeom>
          <a:noFill/>
          <a:ln/>
        </p:spPr>
        <p:txBody>
          <a:bodyPr wrap="none" lIns="0" tIns="0" rIns="0" bIns="0" rtlCol="0" anchor="t"/>
          <a:lstStyle/>
          <a:p>
            <a:pPr marL="0" indent="0" algn="ctr">
              <a:lnSpc>
                <a:spcPts val="2350"/>
              </a:lnSpc>
              <a:buNone/>
            </a:pPr>
            <a:r>
              <a:rPr lang="en-US" sz="2350" b="1" kern="0" spc="-48" dirty="0">
                <a:solidFill>
                  <a:srgbClr val="E0D6DE"/>
                </a:solidFill>
                <a:latin typeface="Petrona Bold" pitchFamily="34" charset="0"/>
                <a:ea typeface="Petrona Bold" pitchFamily="34" charset="-122"/>
                <a:cs typeface="Petrona Bold" pitchFamily="34" charset="-120"/>
              </a:rPr>
              <a:t>1</a:t>
            </a:r>
            <a:endParaRPr lang="en-US" sz="2350" dirty="0"/>
          </a:p>
        </p:txBody>
      </p:sp>
      <p:sp>
        <p:nvSpPr>
          <p:cNvPr id="8" name="Text 5"/>
          <p:cNvSpPr/>
          <p:nvPr/>
        </p:nvSpPr>
        <p:spPr>
          <a:xfrm>
            <a:off x="1860232" y="1802130"/>
            <a:ext cx="2536746" cy="317063"/>
          </a:xfrm>
          <a:prstGeom prst="rect">
            <a:avLst/>
          </a:prstGeom>
          <a:noFill/>
          <a:ln/>
        </p:spPr>
        <p:txBody>
          <a:bodyPr wrap="none" lIns="0" tIns="0" rIns="0" bIns="0" rtlCol="0" anchor="t"/>
          <a:lstStyle/>
          <a:p>
            <a:pPr marL="0" indent="0" algn="l">
              <a:lnSpc>
                <a:spcPts val="2450"/>
              </a:lnSpc>
              <a:buNone/>
            </a:pPr>
            <a:r>
              <a:rPr lang="en-US" sz="1950" b="1" kern="0" spc="-40" dirty="0">
                <a:solidFill>
                  <a:srgbClr val="E0D6DE"/>
                </a:solidFill>
                <a:latin typeface="Petrona Bold" pitchFamily="34" charset="0"/>
                <a:ea typeface="Petrona Bold" pitchFamily="34" charset="-122"/>
                <a:cs typeface="Petrona Bold" pitchFamily="34" charset="-120"/>
              </a:rPr>
              <a:t>Key Learnings</a:t>
            </a:r>
            <a:endParaRPr lang="en-US" sz="1950" dirty="0"/>
          </a:p>
        </p:txBody>
      </p:sp>
      <p:sp>
        <p:nvSpPr>
          <p:cNvPr id="9" name="Text 6"/>
          <p:cNvSpPr/>
          <p:nvPr/>
        </p:nvSpPr>
        <p:spPr>
          <a:xfrm>
            <a:off x="1860232" y="2235160"/>
            <a:ext cx="6607373" cy="927259"/>
          </a:xfrm>
          <a:prstGeom prst="rect">
            <a:avLst/>
          </a:prstGeom>
          <a:noFill/>
          <a:ln/>
        </p:spPr>
        <p:txBody>
          <a:bodyPr wrap="square" lIns="0" tIns="0" rIns="0" bIns="0" rtlCol="0" anchor="t"/>
          <a:lstStyle/>
          <a:p>
            <a:pPr marL="0" indent="0" algn="l">
              <a:lnSpc>
                <a:spcPts val="2400"/>
              </a:lnSpc>
              <a:buNone/>
            </a:pPr>
            <a:r>
              <a:rPr lang="en-US" sz="1500" kern="0" spc="-30" dirty="0">
                <a:solidFill>
                  <a:srgbClr val="E0D6DE"/>
                </a:solidFill>
                <a:latin typeface="Inter" pitchFamily="34" charset="0"/>
                <a:ea typeface="Inter" pitchFamily="34" charset="-122"/>
                <a:cs typeface="Inter" pitchFamily="34" charset="-120"/>
              </a:rPr>
              <a:t>Gained in-depth understanding of feature extraction techniques, traditional ML algorithms, and collaborative coding practices. Developed problem-solving skills through continuous model improvement based on test results.</a:t>
            </a:r>
            <a:endParaRPr lang="en-US" sz="1500" dirty="0"/>
          </a:p>
        </p:txBody>
      </p:sp>
      <p:sp>
        <p:nvSpPr>
          <p:cNvPr id="10" name="Shape 7"/>
          <p:cNvSpPr/>
          <p:nvPr/>
        </p:nvSpPr>
        <p:spPr>
          <a:xfrm>
            <a:off x="1088350" y="3972282"/>
            <a:ext cx="579834" cy="22860"/>
          </a:xfrm>
          <a:prstGeom prst="roundRect">
            <a:avLst>
              <a:gd name="adj" fmla="val 355113"/>
            </a:avLst>
          </a:prstGeom>
          <a:solidFill>
            <a:srgbClr val="48367C"/>
          </a:solidFill>
          <a:ln/>
        </p:spPr>
      </p:sp>
      <p:sp>
        <p:nvSpPr>
          <p:cNvPr id="11" name="Shape 8"/>
          <p:cNvSpPr/>
          <p:nvPr/>
        </p:nvSpPr>
        <p:spPr>
          <a:xfrm>
            <a:off x="676394" y="3766304"/>
            <a:ext cx="434816" cy="434816"/>
          </a:xfrm>
          <a:prstGeom prst="roundRect">
            <a:avLst>
              <a:gd name="adj" fmla="val 18670"/>
            </a:avLst>
          </a:prstGeom>
          <a:solidFill>
            <a:srgbClr val="2F1D63"/>
          </a:solidFill>
          <a:ln w="7620">
            <a:solidFill>
              <a:srgbClr val="48367C"/>
            </a:solidFill>
            <a:prstDash val="solid"/>
          </a:ln>
        </p:spPr>
      </p:sp>
      <p:sp>
        <p:nvSpPr>
          <p:cNvPr id="12" name="Text 9"/>
          <p:cNvSpPr/>
          <p:nvPr/>
        </p:nvSpPr>
        <p:spPr>
          <a:xfrm>
            <a:off x="741640" y="3793450"/>
            <a:ext cx="304324" cy="380524"/>
          </a:xfrm>
          <a:prstGeom prst="rect">
            <a:avLst/>
          </a:prstGeom>
          <a:noFill/>
          <a:ln/>
        </p:spPr>
        <p:txBody>
          <a:bodyPr wrap="none" lIns="0" tIns="0" rIns="0" bIns="0" rtlCol="0" anchor="t"/>
          <a:lstStyle/>
          <a:p>
            <a:pPr marL="0" indent="0" algn="ctr">
              <a:lnSpc>
                <a:spcPts val="2350"/>
              </a:lnSpc>
              <a:buNone/>
            </a:pPr>
            <a:r>
              <a:rPr lang="en-US" sz="2350" b="1" kern="0" spc="-48" dirty="0">
                <a:solidFill>
                  <a:srgbClr val="E0D6DE"/>
                </a:solidFill>
                <a:latin typeface="Petrona Bold" pitchFamily="34" charset="0"/>
                <a:ea typeface="Petrona Bold" pitchFamily="34" charset="-122"/>
                <a:cs typeface="Petrona Bold" pitchFamily="34" charset="-120"/>
              </a:rPr>
              <a:t>2</a:t>
            </a:r>
            <a:endParaRPr lang="en-US" sz="2350" dirty="0"/>
          </a:p>
        </p:txBody>
      </p:sp>
      <p:sp>
        <p:nvSpPr>
          <p:cNvPr id="13" name="Text 10"/>
          <p:cNvSpPr/>
          <p:nvPr/>
        </p:nvSpPr>
        <p:spPr>
          <a:xfrm>
            <a:off x="1860232" y="3742134"/>
            <a:ext cx="2536746" cy="317063"/>
          </a:xfrm>
          <a:prstGeom prst="rect">
            <a:avLst/>
          </a:prstGeom>
          <a:noFill/>
          <a:ln/>
        </p:spPr>
        <p:txBody>
          <a:bodyPr wrap="none" lIns="0" tIns="0" rIns="0" bIns="0" rtlCol="0" anchor="t"/>
          <a:lstStyle/>
          <a:p>
            <a:pPr marL="0" indent="0" algn="l">
              <a:lnSpc>
                <a:spcPts val="2450"/>
              </a:lnSpc>
              <a:buNone/>
            </a:pPr>
            <a:r>
              <a:rPr lang="en-US" sz="1950" b="1" kern="0" spc="-40" dirty="0">
                <a:solidFill>
                  <a:srgbClr val="E0D6DE"/>
                </a:solidFill>
                <a:latin typeface="Petrona Bold" pitchFamily="34" charset="0"/>
                <a:ea typeface="Petrona Bold" pitchFamily="34" charset="-122"/>
                <a:cs typeface="Petrona Bold" pitchFamily="34" charset="-120"/>
              </a:rPr>
              <a:t>Conclusions</a:t>
            </a:r>
            <a:endParaRPr lang="en-US" sz="1950" dirty="0"/>
          </a:p>
        </p:txBody>
      </p:sp>
      <p:sp>
        <p:nvSpPr>
          <p:cNvPr id="14" name="Text 11"/>
          <p:cNvSpPr/>
          <p:nvPr/>
        </p:nvSpPr>
        <p:spPr>
          <a:xfrm>
            <a:off x="1860232" y="4175165"/>
            <a:ext cx="6607373" cy="1236345"/>
          </a:xfrm>
          <a:prstGeom prst="rect">
            <a:avLst/>
          </a:prstGeom>
          <a:noFill/>
          <a:ln/>
        </p:spPr>
        <p:txBody>
          <a:bodyPr wrap="square" lIns="0" tIns="0" rIns="0" bIns="0" rtlCol="0" anchor="t"/>
          <a:lstStyle/>
          <a:p>
            <a:pPr marL="0" indent="0" algn="l">
              <a:lnSpc>
                <a:spcPts val="2400"/>
              </a:lnSpc>
              <a:buNone/>
            </a:pPr>
            <a:r>
              <a:rPr lang="en-US" sz="1500" kern="0" spc="-30" dirty="0">
                <a:solidFill>
                  <a:srgbClr val="E0D6DE"/>
                </a:solidFill>
                <a:latin typeface="Inter" pitchFamily="34" charset="0"/>
                <a:ea typeface="Inter" pitchFamily="34" charset="-122"/>
                <a:cs typeface="Inter" pitchFamily="34" charset="-120"/>
              </a:rPr>
              <a:t>The project demonstrated that deep learning approaches, when paired with powerful feature extraction techniques, can deliver reliable results in object classification domains. CNN outperformed other models in terms of consistency and accuracy.</a:t>
            </a:r>
            <a:endParaRPr lang="en-US" sz="1500" dirty="0"/>
          </a:p>
        </p:txBody>
      </p:sp>
      <p:sp>
        <p:nvSpPr>
          <p:cNvPr id="15" name="Shape 12"/>
          <p:cNvSpPr/>
          <p:nvPr/>
        </p:nvSpPr>
        <p:spPr>
          <a:xfrm>
            <a:off x="1088350" y="6221373"/>
            <a:ext cx="579834" cy="22860"/>
          </a:xfrm>
          <a:prstGeom prst="roundRect">
            <a:avLst>
              <a:gd name="adj" fmla="val 355113"/>
            </a:avLst>
          </a:prstGeom>
          <a:solidFill>
            <a:srgbClr val="48367C"/>
          </a:solidFill>
          <a:ln/>
        </p:spPr>
      </p:sp>
      <p:sp>
        <p:nvSpPr>
          <p:cNvPr id="16" name="Shape 13"/>
          <p:cNvSpPr/>
          <p:nvPr/>
        </p:nvSpPr>
        <p:spPr>
          <a:xfrm>
            <a:off x="676394" y="6015395"/>
            <a:ext cx="434816" cy="434816"/>
          </a:xfrm>
          <a:prstGeom prst="roundRect">
            <a:avLst>
              <a:gd name="adj" fmla="val 18670"/>
            </a:avLst>
          </a:prstGeom>
          <a:solidFill>
            <a:srgbClr val="2F1D63"/>
          </a:solidFill>
          <a:ln w="7620">
            <a:solidFill>
              <a:srgbClr val="48367C"/>
            </a:solidFill>
            <a:prstDash val="solid"/>
          </a:ln>
        </p:spPr>
      </p:sp>
      <p:sp>
        <p:nvSpPr>
          <p:cNvPr id="17" name="Text 14"/>
          <p:cNvSpPr/>
          <p:nvPr/>
        </p:nvSpPr>
        <p:spPr>
          <a:xfrm>
            <a:off x="741640" y="6042541"/>
            <a:ext cx="304324" cy="380524"/>
          </a:xfrm>
          <a:prstGeom prst="rect">
            <a:avLst/>
          </a:prstGeom>
          <a:noFill/>
          <a:ln/>
        </p:spPr>
        <p:txBody>
          <a:bodyPr wrap="none" lIns="0" tIns="0" rIns="0" bIns="0" rtlCol="0" anchor="t"/>
          <a:lstStyle/>
          <a:p>
            <a:pPr marL="0" indent="0" algn="ctr">
              <a:lnSpc>
                <a:spcPts val="2350"/>
              </a:lnSpc>
              <a:buNone/>
            </a:pPr>
            <a:r>
              <a:rPr lang="en-US" sz="2350" b="1" kern="0" spc="-48" dirty="0">
                <a:solidFill>
                  <a:srgbClr val="E0D6DE"/>
                </a:solidFill>
                <a:latin typeface="Petrona Bold" pitchFamily="34" charset="0"/>
                <a:ea typeface="Petrona Bold" pitchFamily="34" charset="-122"/>
                <a:cs typeface="Petrona Bold" pitchFamily="34" charset="-120"/>
              </a:rPr>
              <a:t>3</a:t>
            </a:r>
            <a:endParaRPr lang="en-US" sz="2350" dirty="0"/>
          </a:p>
        </p:txBody>
      </p:sp>
      <p:sp>
        <p:nvSpPr>
          <p:cNvPr id="18" name="Text 15"/>
          <p:cNvSpPr/>
          <p:nvPr/>
        </p:nvSpPr>
        <p:spPr>
          <a:xfrm>
            <a:off x="1860232" y="5991225"/>
            <a:ext cx="2536746" cy="317063"/>
          </a:xfrm>
          <a:prstGeom prst="rect">
            <a:avLst/>
          </a:prstGeom>
          <a:noFill/>
          <a:ln/>
        </p:spPr>
        <p:txBody>
          <a:bodyPr wrap="none" lIns="0" tIns="0" rIns="0" bIns="0" rtlCol="0" anchor="t"/>
          <a:lstStyle/>
          <a:p>
            <a:pPr marL="0" indent="0" algn="l">
              <a:lnSpc>
                <a:spcPts val="2450"/>
              </a:lnSpc>
              <a:buNone/>
            </a:pPr>
            <a:r>
              <a:rPr lang="en-US" sz="1950" b="1" kern="0" spc="-40" dirty="0">
                <a:solidFill>
                  <a:srgbClr val="E0D6DE"/>
                </a:solidFill>
                <a:latin typeface="Petrona Bold" pitchFamily="34" charset="0"/>
                <a:ea typeface="Petrona Bold" pitchFamily="34" charset="-122"/>
                <a:cs typeface="Petrona Bold" pitchFamily="34" charset="-120"/>
              </a:rPr>
              <a:t>Future Scope</a:t>
            </a:r>
            <a:endParaRPr lang="en-US" sz="1950" dirty="0"/>
          </a:p>
        </p:txBody>
      </p:sp>
      <p:sp>
        <p:nvSpPr>
          <p:cNvPr id="19" name="Text 16"/>
          <p:cNvSpPr/>
          <p:nvPr/>
        </p:nvSpPr>
        <p:spPr>
          <a:xfrm>
            <a:off x="1860232" y="6424255"/>
            <a:ext cx="6607373" cy="927259"/>
          </a:xfrm>
          <a:prstGeom prst="rect">
            <a:avLst/>
          </a:prstGeom>
          <a:noFill/>
          <a:ln/>
        </p:spPr>
        <p:txBody>
          <a:bodyPr wrap="square" lIns="0" tIns="0" rIns="0" bIns="0" rtlCol="0" anchor="t"/>
          <a:lstStyle/>
          <a:p>
            <a:pPr marL="0" indent="0" algn="l">
              <a:lnSpc>
                <a:spcPts val="2400"/>
              </a:lnSpc>
              <a:buNone/>
            </a:pPr>
            <a:r>
              <a:rPr lang="en-US" sz="1500" kern="0" spc="-30" dirty="0">
                <a:solidFill>
                  <a:srgbClr val="E0D6DE"/>
                </a:solidFill>
                <a:latin typeface="Inter" pitchFamily="34" charset="0"/>
                <a:ea typeface="Inter" pitchFamily="34" charset="-122"/>
                <a:cs typeface="Inter" pitchFamily="34" charset="-120"/>
              </a:rPr>
              <a:t>Improve speed using quantization and pruning, expand the dataset with more real-world objects, and extend the project to handle multiple object detection from complex scenes.</a:t>
            </a:r>
            <a:endParaRPr lang="en-US" sz="1500"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659</Words>
  <Application>Microsoft Office PowerPoint</Application>
  <PresentationFormat>Custom</PresentationFormat>
  <Paragraphs>75</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Petrona Bold</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Lakshay Gupta</cp:lastModifiedBy>
  <cp:revision>3</cp:revision>
  <dcterms:created xsi:type="dcterms:W3CDTF">2025-04-21T08:15:43Z</dcterms:created>
  <dcterms:modified xsi:type="dcterms:W3CDTF">2025-04-21T08:23:27Z</dcterms:modified>
</cp:coreProperties>
</file>